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78"/>
  </p:notesMasterIdLst>
  <p:handoutMasterIdLst>
    <p:handoutMasterId r:id="rId179"/>
  </p:handoutMasterIdLst>
  <p:sldIdLst>
    <p:sldId id="477" r:id="rId3"/>
    <p:sldId id="257" r:id="rId4"/>
    <p:sldId id="389" r:id="rId5"/>
    <p:sldId id="346" r:id="rId6"/>
    <p:sldId id="258" r:id="rId7"/>
    <p:sldId id="259" r:id="rId8"/>
    <p:sldId id="347" r:id="rId9"/>
    <p:sldId id="348" r:id="rId10"/>
    <p:sldId id="260" r:id="rId11"/>
    <p:sldId id="272" r:id="rId12"/>
    <p:sldId id="261" r:id="rId13"/>
    <p:sldId id="262" r:id="rId14"/>
    <p:sldId id="263" r:id="rId15"/>
    <p:sldId id="274" r:id="rId16"/>
    <p:sldId id="275" r:id="rId17"/>
    <p:sldId id="276" r:id="rId18"/>
    <p:sldId id="279" r:id="rId19"/>
    <p:sldId id="277" r:id="rId20"/>
    <p:sldId id="349" r:id="rId21"/>
    <p:sldId id="350" r:id="rId22"/>
    <p:sldId id="326" r:id="rId23"/>
    <p:sldId id="291" r:id="rId24"/>
    <p:sldId id="292" r:id="rId25"/>
    <p:sldId id="296" r:id="rId26"/>
    <p:sldId id="273" r:id="rId27"/>
    <p:sldId id="415" r:id="rId28"/>
    <p:sldId id="351" r:id="rId29"/>
    <p:sldId id="312" r:id="rId30"/>
    <p:sldId id="419" r:id="rId31"/>
    <p:sldId id="416" r:id="rId32"/>
    <p:sldId id="417" r:id="rId33"/>
    <p:sldId id="418" r:id="rId34"/>
    <p:sldId id="420" r:id="rId35"/>
    <p:sldId id="423" r:id="rId36"/>
    <p:sldId id="297" r:id="rId37"/>
    <p:sldId id="298" r:id="rId38"/>
    <p:sldId id="299" r:id="rId39"/>
    <p:sldId id="300" r:id="rId40"/>
    <p:sldId id="301" r:id="rId41"/>
    <p:sldId id="302" r:id="rId42"/>
    <p:sldId id="327" r:id="rId43"/>
    <p:sldId id="396" r:id="rId44"/>
    <p:sldId id="410" r:id="rId45"/>
    <p:sldId id="373" r:id="rId46"/>
    <p:sldId id="409" r:id="rId47"/>
    <p:sldId id="411" r:id="rId48"/>
    <p:sldId id="412" r:id="rId49"/>
    <p:sldId id="265" r:id="rId50"/>
    <p:sldId id="422" r:id="rId51"/>
    <p:sldId id="421" r:id="rId52"/>
    <p:sldId id="268" r:id="rId53"/>
    <p:sldId id="306" r:id="rId54"/>
    <p:sldId id="328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424" r:id="rId73"/>
    <p:sldId id="425" r:id="rId74"/>
    <p:sldId id="426" r:id="rId75"/>
    <p:sldId id="342" r:id="rId76"/>
    <p:sldId id="386" r:id="rId77"/>
    <p:sldId id="388" r:id="rId78"/>
    <p:sldId id="387" r:id="rId79"/>
    <p:sldId id="343" r:id="rId80"/>
    <p:sldId id="344" r:id="rId81"/>
    <p:sldId id="395" r:id="rId82"/>
    <p:sldId id="345" r:id="rId83"/>
    <p:sldId id="394" r:id="rId84"/>
    <p:sldId id="427" r:id="rId85"/>
    <p:sldId id="428" r:id="rId86"/>
    <p:sldId id="429" r:id="rId87"/>
    <p:sldId id="430" r:id="rId88"/>
    <p:sldId id="431" r:id="rId89"/>
    <p:sldId id="397" r:id="rId90"/>
    <p:sldId id="398" r:id="rId91"/>
    <p:sldId id="400" r:id="rId92"/>
    <p:sldId id="401" r:id="rId93"/>
    <p:sldId id="402" r:id="rId94"/>
    <p:sldId id="403" r:id="rId95"/>
    <p:sldId id="404" r:id="rId96"/>
    <p:sldId id="405" r:id="rId97"/>
    <p:sldId id="406" r:id="rId98"/>
    <p:sldId id="407" r:id="rId99"/>
    <p:sldId id="399" r:id="rId100"/>
    <p:sldId id="303" r:id="rId101"/>
    <p:sldId id="281" r:id="rId102"/>
    <p:sldId id="282" r:id="rId103"/>
    <p:sldId id="283" r:id="rId104"/>
    <p:sldId id="284" r:id="rId105"/>
    <p:sldId id="285" r:id="rId106"/>
    <p:sldId id="286" r:id="rId107"/>
    <p:sldId id="334" r:id="rId108"/>
    <p:sldId id="335" r:id="rId109"/>
    <p:sldId id="336" r:id="rId110"/>
    <p:sldId id="433" r:id="rId111"/>
    <p:sldId id="287" r:id="rId112"/>
    <p:sldId id="288" r:id="rId113"/>
    <p:sldId id="289" r:id="rId114"/>
    <p:sldId id="290" r:id="rId115"/>
    <p:sldId id="337" r:id="rId116"/>
    <p:sldId id="338" r:id="rId117"/>
    <p:sldId id="339" r:id="rId118"/>
    <p:sldId id="340" r:id="rId119"/>
    <p:sldId id="341" r:id="rId120"/>
    <p:sldId id="315" r:id="rId121"/>
    <p:sldId id="316" r:id="rId122"/>
    <p:sldId id="392" r:id="rId123"/>
    <p:sldId id="383" r:id="rId124"/>
    <p:sldId id="384" r:id="rId125"/>
    <p:sldId id="385" r:id="rId126"/>
    <p:sldId id="317" r:id="rId127"/>
    <p:sldId id="393" r:id="rId128"/>
    <p:sldId id="324" r:id="rId129"/>
    <p:sldId id="325" r:id="rId130"/>
    <p:sldId id="307" r:id="rId131"/>
    <p:sldId id="465" r:id="rId132"/>
    <p:sldId id="462" r:id="rId133"/>
    <p:sldId id="463" r:id="rId134"/>
    <p:sldId id="464" r:id="rId135"/>
    <p:sldId id="308" r:id="rId136"/>
    <p:sldId id="309" r:id="rId137"/>
    <p:sldId id="379" r:id="rId138"/>
    <p:sldId id="310" r:id="rId139"/>
    <p:sldId id="468" r:id="rId140"/>
    <p:sldId id="469" r:id="rId141"/>
    <p:sldId id="470" r:id="rId142"/>
    <p:sldId id="471" r:id="rId143"/>
    <p:sldId id="472" r:id="rId144"/>
    <p:sldId id="473" r:id="rId145"/>
    <p:sldId id="461" r:id="rId146"/>
    <p:sldId id="380" r:id="rId147"/>
    <p:sldId id="381" r:id="rId148"/>
    <p:sldId id="466" r:id="rId149"/>
    <p:sldId id="452" r:id="rId150"/>
    <p:sldId id="453" r:id="rId151"/>
    <p:sldId id="435" r:id="rId152"/>
    <p:sldId id="467" r:id="rId153"/>
    <p:sldId id="448" r:id="rId154"/>
    <p:sldId id="447" r:id="rId155"/>
    <p:sldId id="443" r:id="rId156"/>
    <p:sldId id="451" r:id="rId157"/>
    <p:sldId id="439" r:id="rId158"/>
    <p:sldId id="321" r:id="rId159"/>
    <p:sldId id="440" r:id="rId160"/>
    <p:sldId id="436" r:id="rId161"/>
    <p:sldId id="454" r:id="rId162"/>
    <p:sldId id="476" r:id="rId163"/>
    <p:sldId id="441" r:id="rId164"/>
    <p:sldId id="442" r:id="rId165"/>
    <p:sldId id="322" r:id="rId166"/>
    <p:sldId id="434" r:id="rId167"/>
    <p:sldId id="474" r:id="rId168"/>
    <p:sldId id="432" r:id="rId169"/>
    <p:sldId id="437" r:id="rId170"/>
    <p:sldId id="438" r:id="rId171"/>
    <p:sldId id="313" r:id="rId172"/>
    <p:sldId id="445" r:id="rId173"/>
    <p:sldId id="446" r:id="rId174"/>
    <p:sldId id="449" r:id="rId175"/>
    <p:sldId id="450" r:id="rId176"/>
    <p:sldId id="475" r:id="rId1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6" autoAdjust="0"/>
  </p:normalViewPr>
  <p:slideViewPr>
    <p:cSldViewPr snapToGrid="0" snapToObjects="1"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80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AEE-0065-4DE9-B86C-B39E5E372EE8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69E1-DCD6-4711-BC61-7117448BC4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78263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FCCC-EA05-E147-B4C2-5AD3B159F45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F717-998F-AA45-A193-1DEAC527EF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19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67" tIns="46034" rIns="92067" bIns="46034"/>
          <a:lstStyle/>
          <a:p>
            <a:pPr eaLnBrk="1" hangingPunct="1"/>
            <a:endParaRPr lang="es-ES_tradnl">
              <a:latin typeface="Arial" charset="0"/>
            </a:endParaRPr>
          </a:p>
        </p:txBody>
      </p:sp>
      <p:sp>
        <p:nvSpPr>
          <p:cNvPr id="2" name="1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Inteligencia</a:t>
            </a:r>
            <a:r>
              <a:rPr lang="en-US" dirty="0" smtClean="0"/>
              <a:t>: “</a:t>
            </a:r>
            <a:r>
              <a:rPr lang="en-US" dirty="0" err="1" smtClean="0"/>
              <a:t>efectividad</a:t>
            </a:r>
            <a:r>
              <a:rPr lang="en-US" dirty="0" smtClean="0"/>
              <a:t> general de </a:t>
            </a:r>
            <a:r>
              <a:rPr lang="en-US" dirty="0" err="1" smtClean="0"/>
              <a:t>una</a:t>
            </a:r>
            <a:r>
              <a:rPr lang="en-US" dirty="0" smtClean="0"/>
              <a:t> persona en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dirigidas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.” (Hughes,</a:t>
            </a:r>
            <a:r>
              <a:rPr lang="en-US" baseline="0" dirty="0" smtClean="0"/>
              <a:t> p. 175, </a:t>
            </a:r>
            <a:r>
              <a:rPr lang="en-US" baseline="0" dirty="0" err="1" smtClean="0"/>
              <a:t>citando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Arvey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, 1994; </a:t>
            </a:r>
            <a:r>
              <a:rPr lang="en-US" baseline="0" dirty="0" err="1" smtClean="0"/>
              <a:t>Cronbach</a:t>
            </a:r>
            <a:r>
              <a:rPr lang="en-US" baseline="0" dirty="0" smtClean="0"/>
              <a:t>, 1984).</a:t>
            </a:r>
          </a:p>
          <a:p>
            <a:r>
              <a:rPr lang="en-US" baseline="0" dirty="0" smtClean="0"/>
              <a:t>Los </a:t>
            </a:r>
            <a:r>
              <a:rPr lang="en-US" baseline="0" dirty="0" err="1" smtClean="0"/>
              <a:t>líderes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inteligentes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rápido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hacen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suposiciones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deducciones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inferencias</a:t>
            </a:r>
            <a:r>
              <a:rPr lang="en-US" baseline="0" dirty="0" smtClean="0"/>
              <a:t>; son </a:t>
            </a:r>
            <a:r>
              <a:rPr lang="en-US" baseline="0" dirty="0" err="1" smtClean="0"/>
              <a:t>mejores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atractiva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desarrollar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estrategias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realidad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desarrollar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soluciones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implicaciones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primarias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secundarias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decisiones</a:t>
            </a:r>
            <a:r>
              <a:rPr lang="en-US" baseline="0" dirty="0" smtClean="0"/>
              <a:t>; y son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ponerse</a:t>
            </a:r>
            <a:r>
              <a:rPr lang="en-US" baseline="0" dirty="0" smtClean="0"/>
              <a:t> de pie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líderes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inteligentes</a:t>
            </a:r>
            <a:r>
              <a:rPr lang="en-US" baseline="0" dirty="0" smtClean="0"/>
              <a:t>. (p. 175). </a:t>
            </a:r>
            <a:r>
              <a:rPr lang="en-US" baseline="0" dirty="0" err="1" smtClean="0"/>
              <a:t>Rasgos</a:t>
            </a:r>
            <a:r>
              <a:rPr lang="en-US" baseline="0" dirty="0" smtClean="0"/>
              <a:t> de lo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difícil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cambiar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“La </a:t>
            </a:r>
            <a:r>
              <a:rPr lang="en-US" dirty="0" err="1" smtClean="0"/>
              <a:t>inteligencia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relativamente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fácil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cambiar</a:t>
            </a:r>
            <a:r>
              <a:rPr lang="en-US" baseline="0" dirty="0" smtClean="0"/>
              <a:t>.” (p. 175). </a:t>
            </a:r>
            <a:r>
              <a:rPr lang="en-US" baseline="0" dirty="0" err="1" smtClean="0"/>
              <a:t>Cualidad</a:t>
            </a:r>
            <a:r>
              <a:rPr lang="en-US" baseline="0" dirty="0" smtClean="0"/>
              <a:t> visible,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personalidad</a:t>
            </a:r>
            <a:r>
              <a:rPr lang="en-US" baseline="0" dirty="0" smtClean="0"/>
              <a:t>, y e </a:t>
            </a:r>
            <a:r>
              <a:rPr lang="en-US" baseline="0" dirty="0" err="1" smtClean="0"/>
              <a:t>inferible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comportamiento</a:t>
            </a:r>
            <a:r>
              <a:rPr lang="en-US" baseline="0" dirty="0" smtClean="0"/>
              <a:t>. “No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cantidad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fija</a:t>
            </a:r>
            <a:r>
              <a:rPr lang="en-US" baseline="0" dirty="0" smtClean="0"/>
              <a:t>.”</a:t>
            </a:r>
          </a:p>
          <a:p>
            <a:r>
              <a:rPr lang="en-US" baseline="0" dirty="0" err="1" smtClean="0"/>
              <a:t>Teoría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triárquica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inteligencia</a:t>
            </a:r>
            <a:r>
              <a:rPr lang="en-US" baseline="0" dirty="0" smtClean="0"/>
              <a:t>: 1) </a:t>
            </a:r>
            <a:r>
              <a:rPr lang="en-US" baseline="0" dirty="0" err="1" smtClean="0"/>
              <a:t>analítica</a:t>
            </a:r>
            <a:r>
              <a:rPr lang="en-US" baseline="0" dirty="0" smtClean="0"/>
              <a:t> (resolver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), 2) </a:t>
            </a:r>
            <a:r>
              <a:rPr lang="en-US" baseline="0" dirty="0" err="1" smtClean="0"/>
              <a:t>práctica</a:t>
            </a:r>
            <a:r>
              <a:rPr lang="en-US" baseline="0" dirty="0" smtClean="0"/>
              <a:t> (de la </a:t>
            </a:r>
            <a:r>
              <a:rPr lang="en-US" baseline="0" dirty="0" err="1" smtClean="0"/>
              <a:t>calle</a:t>
            </a:r>
            <a:r>
              <a:rPr lang="en-US" baseline="0" dirty="0" smtClean="0"/>
              <a:t>), 3) </a:t>
            </a:r>
            <a:r>
              <a:rPr lang="en-US" baseline="0" dirty="0" err="1" smtClean="0"/>
              <a:t>creativa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producción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novedosa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útil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EA70-71F1-4971-9B72-7476589D9788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24E9-AD31-4196-A793-B2271262231B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33B0-A74C-4689-9BB0-F3E4234B288A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66E3-879F-4A95-8FE4-BF38F11B87C2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8451-E3EF-468A-9FC3-E9D61221BE53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383077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D1AF76-C167-40CC-8D40-F4CB70092C48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F663E-1D1A-D540-8FB9-B700CD5DA0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543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75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864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12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5684-3885-4D6B-A6E9-6860F7D136F0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4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423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768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0271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368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88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787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138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24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58CC-D516-4F31-AFFD-FD99A6D85F52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6355-C3FA-4571-B946-7BF4D32F11AE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A07B-C22C-4AC3-AFBF-8DC5630DB961}" type="datetime1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2FC3-F32E-4C5A-80C0-A99C20E9CDF0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AA9-C645-4C61-86EE-C1762B8CF5F8}" type="datetime1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A56-D258-46E6-835B-4C85E081127F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"/>
            <a:ext cx="9144000" cy="7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A56-D258-46E6-835B-4C85E081127F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1A56-D258-46E6-835B-4C85E081127F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CE16-3DCC-3A44-B57E-E889919C84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C084-F320-45DC-99E4-9846789B50C6}" type="datetimeFigureOut">
              <a:rPr lang="es-AR" smtClean="0"/>
              <a:t>05/11/2014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BC44-2193-4ACB-A801-5E857A773924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"/>
            <a:ext cx="9144000" cy="7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file:///\\localhost\Users\funpadem-randallarias\Music\iTunes\iTunes%20Media\Movies\One%20Man%20Band\One%20Man%20Band.m4v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0" y="5616773"/>
            <a:ext cx="9144000" cy="1241227"/>
          </a:xfrm>
          <a:prstGeom prst="rect">
            <a:avLst/>
          </a:prstGeom>
          <a:solidFill>
            <a:schemeClr val="accent1">
              <a:alpha val="5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4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A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" y="5729511"/>
            <a:ext cx="8581430" cy="9844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rot="10800000" flipH="1">
            <a:off x="0" y="5624588"/>
            <a:ext cx="9144000" cy="1116"/>
          </a:xfrm>
          <a:prstGeom prst="line">
            <a:avLst/>
          </a:prstGeom>
          <a:noFill/>
          <a:ln w="25400" cap="flat">
            <a:solidFill>
              <a:srgbClr val="0D4C9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5125" name="Rectangle 5"/>
          <p:cNvSpPr>
            <a:spLocks noChangeArrowheads="1"/>
          </p:cNvSpPr>
          <p:nvPr>
            <p:ph type="title"/>
          </p:nvPr>
        </p:nvSpPr>
        <p:spPr>
          <a:xfrm>
            <a:off x="377949" y="2547938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Facilitación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endParaRPr lang="en-US" altLang="es-AR" sz="3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Randall Arias S.</a:t>
            </a:r>
          </a:p>
          <a:p>
            <a:pPr marL="0" indent="0" algn="ctr">
              <a:buNone/>
            </a:pPr>
            <a:r>
              <a:rPr lang="en-US" dirty="0" err="1" smtClean="0"/>
              <a:t>Consultor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4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hlinkClick r:id="rId2" action="ppaction://hlinkfile"/>
              </a:rPr>
              <a:t>One man band</a:t>
            </a:r>
            <a:endParaRPr lang="en-US" dirty="0">
              <a:latin typeface="Arial" charset="0"/>
            </a:endParaRPr>
          </a:p>
        </p:txBody>
      </p:sp>
      <p:sp>
        <p:nvSpPr>
          <p:cNvPr id="5939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911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77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</a:rPr>
              <a:t>Eje</a:t>
            </a:r>
            <a:r>
              <a:rPr lang="en-US" dirty="0">
                <a:latin typeface="Arial" charset="0"/>
              </a:rPr>
              <a:t> central </a:t>
            </a:r>
            <a:r>
              <a:rPr lang="en-US" dirty="0" err="1">
                <a:latin typeface="Arial" charset="0"/>
              </a:rPr>
              <a:t>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negociaciones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complejas</a:t>
            </a:r>
            <a:r>
              <a:rPr lang="en-US" dirty="0">
                <a:latin typeface="Arial" charset="0"/>
              </a:rPr>
              <a:t> - </a:t>
            </a:r>
            <a:r>
              <a:rPr lang="en-US" dirty="0" err="1">
                <a:latin typeface="Arial" charset="0"/>
              </a:rPr>
              <a:t>multipartes</a:t>
            </a:r>
            <a:endParaRPr lang="en-US" dirty="0">
              <a:latin typeface="Arial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2357437"/>
            <a:ext cx="8229600" cy="4525963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Capacidad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construir</a:t>
            </a:r>
            <a:r>
              <a:rPr lang="en-US" dirty="0">
                <a:latin typeface="Arial" charset="0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consensos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entre </a:t>
            </a:r>
            <a:r>
              <a:rPr lang="en-US" dirty="0" err="1">
                <a:latin typeface="Arial" charset="0"/>
              </a:rPr>
              <a:t>múltiples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partes</a:t>
            </a:r>
            <a:r>
              <a:rPr lang="en-US" dirty="0">
                <a:latin typeface="Arial" charset="0"/>
              </a:rPr>
              <a:t> (</a:t>
            </a:r>
            <a:r>
              <a:rPr lang="en-US" dirty="0" err="1">
                <a:latin typeface="Arial" charset="0"/>
              </a:rPr>
              <a:t>diferente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múltiples</a:t>
            </a:r>
            <a:r>
              <a:rPr lang="en-US" dirty="0">
                <a:latin typeface="Arial" charset="0"/>
              </a:rPr>
              <a:t> personas).</a:t>
            </a:r>
          </a:p>
          <a:p>
            <a:r>
              <a:rPr lang="en-US" dirty="0" err="1">
                <a:latin typeface="Arial" charset="0"/>
              </a:rPr>
              <a:t>Dinámica</a:t>
            </a:r>
            <a:r>
              <a:rPr lang="en-US" dirty="0">
                <a:latin typeface="Arial" charset="0"/>
              </a:rPr>
              <a:t> – </a:t>
            </a:r>
            <a:r>
              <a:rPr lang="en-US" dirty="0" err="1">
                <a:latin typeface="Arial" charset="0"/>
              </a:rPr>
              <a:t>lógica</a:t>
            </a:r>
            <a:r>
              <a:rPr lang="en-US" dirty="0">
                <a:latin typeface="Arial" charset="0"/>
              </a:rPr>
              <a:t> de la </a:t>
            </a:r>
            <a:r>
              <a:rPr lang="en-US" dirty="0" err="1">
                <a:latin typeface="Arial" charset="0"/>
              </a:rPr>
              <a:t>acción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colectiva</a:t>
            </a:r>
            <a:r>
              <a:rPr lang="en-US" dirty="0">
                <a:latin typeface="Arial" charset="0"/>
              </a:rPr>
              <a:t> / </a:t>
            </a:r>
            <a:r>
              <a:rPr lang="en-US" dirty="0" err="1">
                <a:latin typeface="Arial" charset="0"/>
              </a:rPr>
              <a:t>diferente</a:t>
            </a:r>
            <a:r>
              <a:rPr lang="en-US" dirty="0">
                <a:latin typeface="Arial" charset="0"/>
              </a:rPr>
              <a:t> de la </a:t>
            </a:r>
            <a:r>
              <a:rPr lang="en-US" dirty="0" err="1">
                <a:latin typeface="Arial" charset="0"/>
              </a:rPr>
              <a:t>acción</a:t>
            </a:r>
            <a:r>
              <a:rPr lang="en-US" dirty="0">
                <a:latin typeface="Arial" charset="0"/>
              </a:rPr>
              <a:t> individual.</a:t>
            </a:r>
          </a:p>
          <a:p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Regla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oro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de la </a:t>
            </a:r>
            <a:r>
              <a:rPr lang="en-US" dirty="0" err="1">
                <a:latin typeface="Arial" charset="0"/>
              </a:rPr>
              <a:t>facilitación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conflictos</a:t>
            </a:r>
            <a:r>
              <a:rPr lang="en-US" dirty="0">
                <a:latin typeface="Arial" charset="0"/>
              </a:rPr>
              <a:t>  - </a:t>
            </a:r>
            <a:r>
              <a:rPr lang="en-US" dirty="0" err="1">
                <a:latin typeface="Arial" charset="0"/>
              </a:rPr>
              <a:t>negociaciones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multipartes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Definir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criterios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objetivos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b="1" i="1" dirty="0">
              <a:latin typeface="Arial" charset="0"/>
            </a:endParaRPr>
          </a:p>
        </p:txBody>
      </p:sp>
      <p:pic>
        <p:nvPicPr>
          <p:cNvPr id="1812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R" sz="4000" dirty="0">
                <a:latin typeface="Arial" charset="0"/>
              </a:rPr>
              <a:t>Dinámicas y complejidades estructurales</a:t>
            </a:r>
            <a:endParaRPr lang="en-US" sz="4000" dirty="0">
              <a:latin typeface="Arial" charset="0"/>
            </a:endParaRP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3048000" y="3352800"/>
            <a:ext cx="396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Oval 6"/>
          <p:cNvSpPr>
            <a:spLocks noChangeArrowheads="1"/>
          </p:cNvSpPr>
          <p:nvPr/>
        </p:nvSpPr>
        <p:spPr bwMode="auto">
          <a:xfrm>
            <a:off x="32766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Oval 7"/>
          <p:cNvSpPr>
            <a:spLocks noChangeArrowheads="1"/>
          </p:cNvSpPr>
          <p:nvPr/>
        </p:nvSpPr>
        <p:spPr bwMode="auto">
          <a:xfrm>
            <a:off x="37338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8"/>
          <p:cNvSpPr>
            <a:spLocks noChangeArrowheads="1"/>
          </p:cNvSpPr>
          <p:nvPr/>
        </p:nvSpPr>
        <p:spPr bwMode="auto">
          <a:xfrm>
            <a:off x="41910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9"/>
          <p:cNvSpPr>
            <a:spLocks noChangeArrowheads="1"/>
          </p:cNvSpPr>
          <p:nvPr/>
        </p:nvSpPr>
        <p:spPr bwMode="auto">
          <a:xfrm>
            <a:off x="4648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10"/>
          <p:cNvSpPr>
            <a:spLocks noChangeArrowheads="1"/>
          </p:cNvSpPr>
          <p:nvPr/>
        </p:nvSpPr>
        <p:spPr bwMode="auto">
          <a:xfrm>
            <a:off x="5029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11"/>
          <p:cNvSpPr>
            <a:spLocks noChangeArrowheads="1"/>
          </p:cNvSpPr>
          <p:nvPr/>
        </p:nvSpPr>
        <p:spPr bwMode="auto">
          <a:xfrm>
            <a:off x="5410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12"/>
          <p:cNvSpPr>
            <a:spLocks noChangeArrowheads="1"/>
          </p:cNvSpPr>
          <p:nvPr/>
        </p:nvSpPr>
        <p:spPr bwMode="auto">
          <a:xfrm>
            <a:off x="5791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3"/>
          <p:cNvSpPr>
            <a:spLocks noChangeArrowheads="1"/>
          </p:cNvSpPr>
          <p:nvPr/>
        </p:nvSpPr>
        <p:spPr bwMode="auto">
          <a:xfrm>
            <a:off x="6172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4"/>
          <p:cNvSpPr>
            <a:spLocks noChangeArrowheads="1"/>
          </p:cNvSpPr>
          <p:nvPr/>
        </p:nvSpPr>
        <p:spPr bwMode="auto">
          <a:xfrm>
            <a:off x="6553200" y="2971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5"/>
          <p:cNvSpPr>
            <a:spLocks noChangeArrowheads="1"/>
          </p:cNvSpPr>
          <p:nvPr/>
        </p:nvSpPr>
        <p:spPr bwMode="auto">
          <a:xfrm>
            <a:off x="32004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6"/>
          <p:cNvSpPr>
            <a:spLocks noChangeArrowheads="1"/>
          </p:cNvSpPr>
          <p:nvPr/>
        </p:nvSpPr>
        <p:spPr bwMode="auto">
          <a:xfrm>
            <a:off x="36576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7"/>
          <p:cNvSpPr>
            <a:spLocks noChangeArrowheads="1"/>
          </p:cNvSpPr>
          <p:nvPr/>
        </p:nvSpPr>
        <p:spPr bwMode="auto">
          <a:xfrm>
            <a:off x="40386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8"/>
          <p:cNvSpPr>
            <a:spLocks noChangeArrowheads="1"/>
          </p:cNvSpPr>
          <p:nvPr/>
        </p:nvSpPr>
        <p:spPr bwMode="auto">
          <a:xfrm>
            <a:off x="44196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9"/>
          <p:cNvSpPr>
            <a:spLocks noChangeArrowheads="1"/>
          </p:cNvSpPr>
          <p:nvPr/>
        </p:nvSpPr>
        <p:spPr bwMode="auto">
          <a:xfrm>
            <a:off x="48768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20"/>
          <p:cNvSpPr>
            <a:spLocks noChangeArrowheads="1"/>
          </p:cNvSpPr>
          <p:nvPr/>
        </p:nvSpPr>
        <p:spPr bwMode="auto">
          <a:xfrm>
            <a:off x="53340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21"/>
          <p:cNvSpPr>
            <a:spLocks noChangeArrowheads="1"/>
          </p:cNvSpPr>
          <p:nvPr/>
        </p:nvSpPr>
        <p:spPr bwMode="auto">
          <a:xfrm>
            <a:off x="57150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22"/>
          <p:cNvSpPr>
            <a:spLocks noChangeArrowheads="1"/>
          </p:cNvSpPr>
          <p:nvPr/>
        </p:nvSpPr>
        <p:spPr bwMode="auto">
          <a:xfrm>
            <a:off x="60960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3"/>
          <p:cNvSpPr>
            <a:spLocks noChangeArrowheads="1"/>
          </p:cNvSpPr>
          <p:nvPr/>
        </p:nvSpPr>
        <p:spPr bwMode="auto">
          <a:xfrm>
            <a:off x="6553200" y="4343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28"/>
          <p:cNvSpPr>
            <a:spLocks/>
          </p:cNvSpPr>
          <p:nvPr/>
        </p:nvSpPr>
        <p:spPr bwMode="auto">
          <a:xfrm rot="-5400000">
            <a:off x="3924300" y="1714500"/>
            <a:ext cx="457200" cy="1752600"/>
          </a:xfrm>
          <a:prstGeom prst="rightBrace">
            <a:avLst>
              <a:gd name="adj1" fmla="val 31944"/>
              <a:gd name="adj2" fmla="val 470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9"/>
          <p:cNvSpPr txBox="1">
            <a:spLocks noChangeArrowheads="1"/>
          </p:cNvSpPr>
          <p:nvPr/>
        </p:nvSpPr>
        <p:spPr bwMode="auto">
          <a:xfrm>
            <a:off x="2819400" y="167640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R" sz="1800"/>
              <a:t>Reuniones horizontales </a:t>
            </a:r>
          </a:p>
          <a:p>
            <a:pPr algn="ctr" eaLnBrk="1" hangingPunct="1"/>
            <a:r>
              <a:rPr lang="es-CR" sz="1800"/>
              <a:t>o de equipo</a:t>
            </a:r>
            <a:endParaRPr lang="en-US" sz="1800"/>
          </a:p>
        </p:txBody>
      </p:sp>
      <p:sp>
        <p:nvSpPr>
          <p:cNvPr id="38935" name="Oval 31"/>
          <p:cNvSpPr>
            <a:spLocks noChangeArrowheads="1"/>
          </p:cNvSpPr>
          <p:nvPr/>
        </p:nvSpPr>
        <p:spPr bwMode="auto">
          <a:xfrm>
            <a:off x="7924800" y="24384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32"/>
          <p:cNvSpPr>
            <a:spLocks/>
          </p:cNvSpPr>
          <p:nvPr/>
        </p:nvSpPr>
        <p:spPr bwMode="auto">
          <a:xfrm rot="-6462783">
            <a:off x="7048500" y="1485900"/>
            <a:ext cx="457200" cy="1752600"/>
          </a:xfrm>
          <a:prstGeom prst="rightBrace">
            <a:avLst>
              <a:gd name="adj1" fmla="val 31944"/>
              <a:gd name="adj2" fmla="val 470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33"/>
          <p:cNvSpPr txBox="1">
            <a:spLocks noChangeArrowheads="1"/>
          </p:cNvSpPr>
          <p:nvPr/>
        </p:nvSpPr>
        <p:spPr bwMode="auto">
          <a:xfrm rot="-985034">
            <a:off x="5924550" y="175260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Reuniones verticales</a:t>
            </a:r>
            <a:endParaRPr lang="en-US" sz="1800"/>
          </a:p>
        </p:txBody>
      </p:sp>
      <p:sp>
        <p:nvSpPr>
          <p:cNvPr id="38938" name="Line 34"/>
          <p:cNvSpPr>
            <a:spLocks noChangeShapeType="1"/>
          </p:cNvSpPr>
          <p:nvPr/>
        </p:nvSpPr>
        <p:spPr bwMode="auto">
          <a:xfrm>
            <a:off x="3429000" y="4724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35"/>
          <p:cNvSpPr>
            <a:spLocks noChangeShapeType="1"/>
          </p:cNvSpPr>
          <p:nvPr/>
        </p:nvSpPr>
        <p:spPr bwMode="auto">
          <a:xfrm>
            <a:off x="41148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36"/>
          <p:cNvSpPr>
            <a:spLocks noChangeShapeType="1"/>
          </p:cNvSpPr>
          <p:nvPr/>
        </p:nvSpPr>
        <p:spPr bwMode="auto">
          <a:xfrm flipH="1">
            <a:off x="4267200" y="45720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37"/>
          <p:cNvSpPr>
            <a:spLocks noChangeShapeType="1"/>
          </p:cNvSpPr>
          <p:nvPr/>
        </p:nvSpPr>
        <p:spPr bwMode="auto">
          <a:xfrm flipH="1">
            <a:off x="4572000" y="4572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Text Box 38"/>
          <p:cNvSpPr txBox="1">
            <a:spLocks noChangeArrowheads="1"/>
          </p:cNvSpPr>
          <p:nvPr/>
        </p:nvSpPr>
        <p:spPr bwMode="auto">
          <a:xfrm>
            <a:off x="3048000" y="5486400"/>
            <a:ext cx="252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R" sz="1800"/>
              <a:t>Reuniones autorizadas</a:t>
            </a:r>
          </a:p>
          <a:p>
            <a:pPr algn="ctr" eaLnBrk="1" hangingPunct="1"/>
            <a:r>
              <a:rPr lang="es-CR" sz="1800"/>
              <a:t>Fuera de la mesa </a:t>
            </a:r>
          </a:p>
          <a:p>
            <a:pPr algn="ctr" eaLnBrk="1" hangingPunct="1"/>
            <a:r>
              <a:rPr lang="es-CR" sz="1800"/>
              <a:t>(sub-comités)</a:t>
            </a:r>
            <a:endParaRPr lang="en-US" sz="1800"/>
          </a:p>
        </p:txBody>
      </p:sp>
      <p:sp>
        <p:nvSpPr>
          <p:cNvPr id="38943" name="Line 39"/>
          <p:cNvSpPr>
            <a:spLocks noChangeShapeType="1"/>
          </p:cNvSpPr>
          <p:nvPr/>
        </p:nvSpPr>
        <p:spPr bwMode="auto">
          <a:xfrm>
            <a:off x="2057400" y="16764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Text Box 40"/>
          <p:cNvSpPr txBox="1">
            <a:spLocks noChangeArrowheads="1"/>
          </p:cNvSpPr>
          <p:nvPr/>
        </p:nvSpPr>
        <p:spPr bwMode="auto">
          <a:xfrm>
            <a:off x="323850" y="2481263"/>
            <a:ext cx="16573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R" sz="1800"/>
              <a:t>Fuerzas o</a:t>
            </a:r>
          </a:p>
          <a:p>
            <a:pPr algn="ctr" eaLnBrk="1" hangingPunct="1"/>
            <a:r>
              <a:rPr lang="es-CR" sz="1800"/>
              <a:t>Factores</a:t>
            </a:r>
          </a:p>
          <a:p>
            <a:pPr algn="ctr" eaLnBrk="1" hangingPunct="1"/>
            <a:r>
              <a:rPr lang="es-CR" sz="1800"/>
              <a:t>Externos</a:t>
            </a:r>
          </a:p>
          <a:p>
            <a:pPr algn="ctr" eaLnBrk="1" hangingPunct="1"/>
            <a:r>
              <a:rPr lang="es-CR" sz="1800"/>
              <a:t>(opinión </a:t>
            </a:r>
          </a:p>
          <a:p>
            <a:pPr algn="ctr" eaLnBrk="1" hangingPunct="1"/>
            <a:r>
              <a:rPr lang="es-CR" sz="1800"/>
              <a:t>Pública /</a:t>
            </a:r>
          </a:p>
          <a:p>
            <a:pPr algn="ctr" eaLnBrk="1" hangingPunct="1"/>
            <a:r>
              <a:rPr lang="es-CR" sz="1800"/>
              <a:t>Medios de </a:t>
            </a:r>
          </a:p>
          <a:p>
            <a:pPr algn="ctr" eaLnBrk="1" hangingPunct="1"/>
            <a:r>
              <a:rPr lang="es-CR" sz="1800"/>
              <a:t>comunicación)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6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sz="4000" dirty="0" smtClean="0">
                <a:latin typeface="Arial" charset="0"/>
              </a:rPr>
              <a:t>1. Negociaciones </a:t>
            </a:r>
            <a:r>
              <a:rPr lang="es-CR" sz="4000" dirty="0">
                <a:latin typeface="Arial" charset="0"/>
              </a:rPr>
              <a:t>horizontales o de </a:t>
            </a:r>
            <a:r>
              <a:rPr lang="es-CR" sz="4000" dirty="0" smtClean="0">
                <a:latin typeface="Arial" charset="0"/>
              </a:rPr>
              <a:t>equipo</a:t>
            </a:r>
            <a:endParaRPr lang="en-US" sz="4000" dirty="0">
              <a:latin typeface="Arial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dirty="0" smtClean="0">
                <a:latin typeface="Arial" charset="0"/>
              </a:rPr>
              <a:t>Deben </a:t>
            </a:r>
            <a:r>
              <a:rPr lang="es-CR" dirty="0">
                <a:latin typeface="Arial" charset="0"/>
              </a:rPr>
              <a:t>realizarse para construir el consenso interno de los equipos negociadores. </a:t>
            </a:r>
          </a:p>
          <a:p>
            <a:pPr eaLnBrk="1" hangingPunct="1">
              <a:lnSpc>
                <a:spcPct val="90000"/>
              </a:lnSpc>
            </a:pPr>
            <a:r>
              <a:rPr lang="es-CR" dirty="0" smtClean="0">
                <a:latin typeface="Arial" charset="0"/>
              </a:rPr>
              <a:t>Logran: </a:t>
            </a:r>
          </a:p>
          <a:p>
            <a:pPr lvl="1">
              <a:lnSpc>
                <a:spcPct val="90000"/>
              </a:lnSpc>
            </a:pPr>
            <a:r>
              <a:rPr lang="es-CR" dirty="0" smtClean="0">
                <a:latin typeface="Arial" charset="0"/>
              </a:rPr>
              <a:t>la </a:t>
            </a:r>
            <a:r>
              <a:rPr lang="es-CR" i="1" u="sng" dirty="0">
                <a:latin typeface="Arial" charset="0"/>
              </a:rPr>
              <a:t>equidad del </a:t>
            </a:r>
            <a:r>
              <a:rPr lang="es-CR" i="1" u="sng" dirty="0" smtClean="0">
                <a:latin typeface="Arial" charset="0"/>
              </a:rPr>
              <a:t>proceso:</a:t>
            </a:r>
            <a:r>
              <a:rPr lang="es-CR" dirty="0" smtClean="0">
                <a:latin typeface="Arial" charset="0"/>
              </a:rPr>
              <a:t> que </a:t>
            </a:r>
            <a:r>
              <a:rPr lang="es-CR" dirty="0">
                <a:latin typeface="Arial" charset="0"/>
              </a:rPr>
              <a:t>mis intereses sean reconocidos) y </a:t>
            </a:r>
            <a:endParaRPr lang="es-CR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s-CR" dirty="0" smtClean="0">
                <a:latin typeface="Arial" charset="0"/>
              </a:rPr>
              <a:t>la </a:t>
            </a:r>
            <a:r>
              <a:rPr lang="es-CR" i="1" u="sng" dirty="0">
                <a:latin typeface="Arial" charset="0"/>
              </a:rPr>
              <a:t>propiedad del </a:t>
            </a:r>
            <a:r>
              <a:rPr lang="es-CR" i="1" u="sng" dirty="0" smtClean="0">
                <a:latin typeface="Arial" charset="0"/>
              </a:rPr>
              <a:t>proceso:</a:t>
            </a:r>
            <a:r>
              <a:rPr lang="es-CR" dirty="0" smtClean="0">
                <a:latin typeface="Arial" charset="0"/>
              </a:rPr>
              <a:t> que </a:t>
            </a:r>
            <a:r>
              <a:rPr lang="es-CR" dirty="0">
                <a:latin typeface="Arial" charset="0"/>
              </a:rPr>
              <a:t>mi participación sea reconocida, que me sienta parte del proceso de negociación).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pic>
        <p:nvPicPr>
          <p:cNvPr id="1822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R" sz="3600" dirty="0" smtClean="0">
                <a:latin typeface="Arial" charset="0"/>
              </a:rPr>
              <a:t>2. Negociaciones </a:t>
            </a:r>
            <a:r>
              <a:rPr lang="es-CR" sz="3600" dirty="0">
                <a:latin typeface="Arial" charset="0"/>
              </a:rPr>
              <a:t>verticales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dirty="0" smtClean="0">
                <a:latin typeface="Arial" charset="0"/>
              </a:rPr>
              <a:t>Son </a:t>
            </a:r>
            <a:r>
              <a:rPr lang="es-CR" dirty="0">
                <a:latin typeface="Arial" charset="0"/>
              </a:rPr>
              <a:t>las que ocurren entre las partes en conflicto y las autoridades fuera de la mesa.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Con quienes ostentan el poder real.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Esenciales para que el resultado sea efectivo. 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Riesgo de pérdida de legitimidad y credibilidad.</a:t>
            </a:r>
            <a:endParaRPr lang="en-US" dirty="0">
              <a:latin typeface="Arial" charset="0"/>
            </a:endParaRPr>
          </a:p>
        </p:txBody>
      </p:sp>
      <p:pic>
        <p:nvPicPr>
          <p:cNvPr id="1832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</a:rPr>
              <a:t>Representación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 smtClean="0">
                <a:latin typeface="Arial" charset="0"/>
              </a:rPr>
              <a:t>intereses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calidad</a:t>
            </a:r>
            <a:endParaRPr lang="en-US" dirty="0">
              <a:latin typeface="Arial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negociaciones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multipartes</a:t>
            </a:r>
            <a:r>
              <a:rPr lang="en-US" dirty="0">
                <a:latin typeface="Arial" charset="0"/>
              </a:rPr>
              <a:t> hay </a:t>
            </a:r>
            <a:r>
              <a:rPr lang="en-US" dirty="0" err="1">
                <a:latin typeface="Arial" charset="0"/>
              </a:rPr>
              <a:t>una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enorme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complejidad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partes</a:t>
            </a:r>
            <a:r>
              <a:rPr lang="en-US" dirty="0">
                <a:latin typeface="Arial" charset="0"/>
              </a:rPr>
              <a:t>, con </a:t>
            </a:r>
            <a:r>
              <a:rPr lang="en-US" dirty="0" err="1">
                <a:latin typeface="Arial" charset="0"/>
              </a:rPr>
              <a:t>múltiples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intereses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individuales</a:t>
            </a:r>
            <a:r>
              <a:rPr lang="en-US" dirty="0">
                <a:latin typeface="Arial" charset="0"/>
              </a:rPr>
              <a:t>. </a:t>
            </a:r>
          </a:p>
          <a:p>
            <a:r>
              <a:rPr lang="en-US" dirty="0" err="1">
                <a:latin typeface="Arial" charset="0"/>
              </a:rPr>
              <a:t>Partes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suelen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representar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intereses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 err="1">
                <a:latin typeface="Arial" charset="0"/>
              </a:rPr>
              <a:t>Representación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intereses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puede</a:t>
            </a:r>
            <a:r>
              <a:rPr lang="en-US" dirty="0">
                <a:latin typeface="Arial" charset="0"/>
              </a:rPr>
              <a:t> no </a:t>
            </a:r>
            <a:r>
              <a:rPr lang="en-US" dirty="0" err="1">
                <a:latin typeface="Arial" charset="0"/>
              </a:rPr>
              <a:t>ser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fiel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efectiva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legítima</a:t>
            </a:r>
            <a:r>
              <a:rPr lang="en-US" dirty="0">
                <a:latin typeface="Arial" charset="0"/>
              </a:rPr>
              <a:t>. </a:t>
            </a:r>
          </a:p>
          <a:p>
            <a:r>
              <a:rPr lang="en-US" dirty="0">
                <a:latin typeface="Arial" charset="0"/>
              </a:rPr>
              <a:t>Base para </a:t>
            </a:r>
            <a:r>
              <a:rPr lang="en-US" dirty="0" err="1">
                <a:latin typeface="Arial" charset="0"/>
              </a:rPr>
              <a:t>calidad</a:t>
            </a:r>
            <a:r>
              <a:rPr lang="en-US" dirty="0">
                <a:latin typeface="Arial" charset="0"/>
              </a:rPr>
              <a:t> del </a:t>
            </a:r>
            <a:r>
              <a:rPr lang="en-US" dirty="0" err="1">
                <a:latin typeface="Arial" charset="0"/>
              </a:rPr>
              <a:t>Acuerdo</a:t>
            </a:r>
            <a:r>
              <a:rPr lang="en-US" dirty="0">
                <a:latin typeface="Arial" charset="0"/>
              </a:rPr>
              <a:t>!</a:t>
            </a:r>
          </a:p>
        </p:txBody>
      </p:sp>
      <p:pic>
        <p:nvPicPr>
          <p:cNvPr id="1843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1143000"/>
          </a:xfrm>
        </p:spPr>
        <p:txBody>
          <a:bodyPr>
            <a:normAutofit/>
          </a:bodyPr>
          <a:lstStyle/>
          <a:p>
            <a:r>
              <a:rPr lang="es-CR" sz="3600" dirty="0" smtClean="0">
                <a:latin typeface="Arial" charset="0"/>
              </a:rPr>
              <a:t>3. Negociaciones </a:t>
            </a:r>
            <a:r>
              <a:rPr lang="es-CR" sz="3600" dirty="0">
                <a:latin typeface="Arial" charset="0"/>
              </a:rPr>
              <a:t>fuera de la </a:t>
            </a:r>
            <a:r>
              <a:rPr lang="es-CR" sz="3600" dirty="0" smtClean="0">
                <a:latin typeface="Arial" charset="0"/>
              </a:rPr>
              <a:t>mesa</a:t>
            </a:r>
            <a:endParaRPr lang="es-CR" sz="3600" dirty="0">
              <a:latin typeface="Arial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/>
            <a:r>
              <a:rPr lang="es-CR" dirty="0" smtClean="0">
                <a:latin typeface="Arial" charset="0"/>
              </a:rPr>
              <a:t>Autorizadas</a:t>
            </a:r>
            <a:r>
              <a:rPr lang="es-CR" dirty="0">
                <a:latin typeface="Arial" charset="0"/>
              </a:rPr>
              <a:t>: subcomités (temas especializados, sin poder de decisión) o reuniones “cumbre” (entre autoridades y pueden decidir). </a:t>
            </a:r>
          </a:p>
          <a:p>
            <a:pPr eaLnBrk="1" hangingPunct="1"/>
            <a:r>
              <a:rPr lang="es-CR" dirty="0">
                <a:latin typeface="Arial" charset="0"/>
              </a:rPr>
              <a:t>No autorizadas: anti-éticas, ya que procuran satisfacer intereses propios. </a:t>
            </a:r>
            <a:endParaRPr lang="en-US" dirty="0">
              <a:latin typeface="Arial" charset="0"/>
            </a:endParaRPr>
          </a:p>
        </p:txBody>
      </p:sp>
      <p:pic>
        <p:nvPicPr>
          <p:cNvPr id="1853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1430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Negociaciones</a:t>
            </a:r>
            <a:r>
              <a:rPr lang="en-US" dirty="0" smtClean="0"/>
              <a:t> </a:t>
            </a:r>
            <a:r>
              <a:rPr lang="en-US" dirty="0" err="1" smtClean="0"/>
              <a:t>conciliatorias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525963"/>
          </a:xfrm>
        </p:spPr>
        <p:txBody>
          <a:bodyPr/>
          <a:lstStyle/>
          <a:p>
            <a:r>
              <a:rPr lang="en-US" dirty="0" err="1" smtClean="0"/>
              <a:t>Lejos</a:t>
            </a:r>
            <a:r>
              <a:rPr lang="en-US" dirty="0" smtClean="0"/>
              <a:t> de la mesa,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i="1" dirty="0" smtClean="0"/>
              <a:t>no </a:t>
            </a:r>
            <a:r>
              <a:rPr lang="en-US" i="1" dirty="0" err="1" smtClean="0"/>
              <a:t>debajo</a:t>
            </a:r>
            <a:r>
              <a:rPr lang="en-US" i="1" dirty="0" smtClean="0"/>
              <a:t> </a:t>
            </a:r>
            <a:r>
              <a:rPr lang="en-US" dirty="0" smtClean="0"/>
              <a:t>de la mesa. </a:t>
            </a:r>
          </a:p>
          <a:p>
            <a:r>
              <a:rPr lang="en-US" dirty="0" err="1" smtClean="0"/>
              <a:t>Usualmente</a:t>
            </a:r>
            <a:r>
              <a:rPr lang="en-US" dirty="0" smtClean="0"/>
              <a:t> </a:t>
            </a:r>
            <a:r>
              <a:rPr lang="en-US" dirty="0" err="1" smtClean="0"/>
              <a:t>confidenciales</a:t>
            </a:r>
            <a:r>
              <a:rPr lang="en-US" dirty="0" smtClean="0"/>
              <a:t> y </a:t>
            </a:r>
            <a:r>
              <a:rPr lang="en-US" dirty="0" err="1" smtClean="0"/>
              <a:t>anónimas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Opera con </a:t>
            </a:r>
            <a:r>
              <a:rPr lang="en-US" dirty="0" err="1" smtClean="0"/>
              <a:t>miras</a:t>
            </a:r>
            <a:r>
              <a:rPr lang="en-US" dirty="0" smtClean="0"/>
              <a:t> a </a:t>
            </a:r>
            <a:r>
              <a:rPr lang="en-US" dirty="0" err="1" smtClean="0"/>
              <a:t>satisfacer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grupo</a:t>
            </a:r>
            <a:r>
              <a:rPr lang="en-US" dirty="0" smtClean="0"/>
              <a:t> y no </a:t>
            </a:r>
            <a:r>
              <a:rPr lang="en-US" dirty="0" err="1" smtClean="0"/>
              <a:t>sólo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propio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parte. </a:t>
            </a:r>
          </a:p>
        </p:txBody>
      </p:sp>
      <p:pic>
        <p:nvPicPr>
          <p:cNvPr id="1863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Negociaciones</a:t>
            </a:r>
            <a:r>
              <a:rPr lang="en-US" dirty="0" smtClean="0"/>
              <a:t> </a:t>
            </a:r>
            <a:r>
              <a:rPr lang="en-US" dirty="0" err="1" smtClean="0"/>
              <a:t>autorizadas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la mesa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Subcomités</a:t>
            </a:r>
            <a:r>
              <a:rPr lang="en-US" dirty="0" smtClean="0"/>
              <a:t>: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parte se </a:t>
            </a:r>
            <a:r>
              <a:rPr lang="en-US" dirty="0" err="1" smtClean="0"/>
              <a:t>reúna</a:t>
            </a:r>
            <a:r>
              <a:rPr lang="en-US" dirty="0" smtClean="0"/>
              <a:t> con </a:t>
            </a:r>
            <a:r>
              <a:rPr lang="en-US" dirty="0" err="1" smtClean="0"/>
              <a:t>representantes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u </a:t>
            </a:r>
            <a:r>
              <a:rPr lang="en-US" dirty="0" err="1" smtClean="0"/>
              <a:t>otros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recomendaciones</a:t>
            </a:r>
            <a:r>
              <a:rPr lang="en-US" dirty="0" smtClean="0"/>
              <a:t> </a:t>
            </a:r>
            <a:r>
              <a:rPr lang="en-US" dirty="0" err="1" smtClean="0"/>
              <a:t>conjuntas</a:t>
            </a:r>
            <a:r>
              <a:rPr lang="en-US" dirty="0" smtClean="0"/>
              <a:t> al </a:t>
            </a:r>
            <a:r>
              <a:rPr lang="en-US" dirty="0" err="1" smtClean="0"/>
              <a:t>plenario</a:t>
            </a:r>
            <a:r>
              <a:rPr lang="en-US" dirty="0" smtClean="0"/>
              <a:t>. </a:t>
            </a:r>
          </a:p>
          <a:p>
            <a:r>
              <a:rPr lang="en-US" b="1" i="1" dirty="0" err="1" smtClean="0"/>
              <a:t>Cumbres</a:t>
            </a:r>
            <a:r>
              <a:rPr lang="en-US" dirty="0" smtClean="0"/>
              <a:t>: entre los </a:t>
            </a:r>
            <a:r>
              <a:rPr lang="en-US" dirty="0" err="1" smtClean="0"/>
              <a:t>miembros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de los </a:t>
            </a:r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en-US" dirty="0" err="1" smtClean="0"/>
              <a:t>negociadores</a:t>
            </a:r>
            <a:r>
              <a:rPr lang="en-US" dirty="0" smtClean="0"/>
              <a:t>. </a:t>
            </a:r>
            <a:r>
              <a:rPr lang="en-US" dirty="0" err="1" smtClean="0"/>
              <a:t>Lejos</a:t>
            </a:r>
            <a:r>
              <a:rPr lang="en-US" dirty="0" smtClean="0"/>
              <a:t> de la mesa (no </a:t>
            </a:r>
            <a:r>
              <a:rPr lang="en-US" dirty="0" err="1" smtClean="0"/>
              <a:t>debajo</a:t>
            </a:r>
            <a:r>
              <a:rPr lang="en-US" dirty="0" smtClean="0"/>
              <a:t>).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acuerdo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satisfaga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.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vinculantes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873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114300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Presiones</a:t>
            </a:r>
            <a:r>
              <a:rPr lang="en-US" dirty="0" smtClean="0"/>
              <a:t> e </a:t>
            </a:r>
            <a:r>
              <a:rPr lang="en-US" dirty="0" err="1" smtClean="0"/>
              <a:t>influencias</a:t>
            </a:r>
            <a:r>
              <a:rPr lang="en-US" dirty="0" smtClean="0"/>
              <a:t> </a:t>
            </a:r>
            <a:r>
              <a:rPr lang="en-US" dirty="0" err="1" smtClean="0"/>
              <a:t>externas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y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variadas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Intereses</a:t>
            </a:r>
            <a:r>
              <a:rPr lang="en-US" dirty="0" smtClean="0"/>
              <a:t> y agendas </a:t>
            </a:r>
            <a:r>
              <a:rPr lang="en-US" dirty="0" err="1" smtClean="0"/>
              <a:t>individuales</a:t>
            </a:r>
            <a:r>
              <a:rPr lang="en-US" dirty="0"/>
              <a:t> </a:t>
            </a:r>
            <a:r>
              <a:rPr lang="en-US" dirty="0" smtClean="0"/>
              <a:t>de un </a:t>
            </a:r>
            <a:r>
              <a:rPr lang="en-US" dirty="0" err="1" smtClean="0"/>
              <a:t>miebro</a:t>
            </a:r>
            <a:r>
              <a:rPr lang="en-US" dirty="0" smtClean="0"/>
              <a:t> de La Parte. </a:t>
            </a:r>
          </a:p>
          <a:p>
            <a:r>
              <a:rPr lang="en-US" dirty="0" err="1" smtClean="0"/>
              <a:t>Intereses</a:t>
            </a:r>
            <a:r>
              <a:rPr lang="en-US" dirty="0" smtClean="0"/>
              <a:t> y agendas </a:t>
            </a:r>
            <a:r>
              <a:rPr lang="en-US" dirty="0" err="1" smtClean="0"/>
              <a:t>separadas</a:t>
            </a:r>
            <a:r>
              <a:rPr lang="en-US" dirty="0" smtClean="0"/>
              <a:t> de los sub-</a:t>
            </a:r>
            <a:r>
              <a:rPr lang="en-US" dirty="0" err="1" smtClean="0"/>
              <a:t>equipos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tiempo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Medios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r>
              <a:rPr lang="en-US" dirty="0" smtClean="0"/>
              <a:t>. </a:t>
            </a:r>
          </a:p>
        </p:txBody>
      </p:sp>
      <p:pic>
        <p:nvPicPr>
          <p:cNvPr id="1884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conclusiones</a:t>
            </a:r>
            <a:r>
              <a:rPr lang="en-US" dirty="0" smtClean="0"/>
              <a:t> y </a:t>
            </a:r>
            <a:r>
              <a:rPr lang="en-US" dirty="0" err="1" smtClean="0"/>
              <a:t>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 le </a:t>
            </a:r>
            <a:r>
              <a:rPr lang="en-US" dirty="0" err="1" smtClean="0"/>
              <a:t>serán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en general y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facilitar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no?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retos</a:t>
            </a:r>
            <a:r>
              <a:rPr lang="en-US" dirty="0" smtClean="0"/>
              <a:t> PERSONALES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aplicación</a:t>
            </a:r>
            <a:r>
              <a:rPr lang="en-US" dirty="0" smtClean="0"/>
              <a:t> </a:t>
            </a:r>
            <a:r>
              <a:rPr lang="en-US" dirty="0" err="1" smtClean="0"/>
              <a:t>futura</a:t>
            </a:r>
            <a:r>
              <a:rPr lang="en-US" dirty="0" smtClean="0"/>
              <a:t> /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facilitador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retos</a:t>
            </a:r>
            <a:r>
              <a:rPr lang="en-US" dirty="0"/>
              <a:t> </a:t>
            </a:r>
            <a:r>
              <a:rPr lang="en-US" dirty="0" smtClean="0"/>
              <a:t>ORGANIZACIONALES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/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 smtClean="0"/>
              <a:t>facilitador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Recomendaciones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futuros</a:t>
            </a:r>
            <a:r>
              <a:rPr lang="en-US" dirty="0" smtClean="0"/>
              <a:t> </a:t>
            </a:r>
            <a:r>
              <a:rPr lang="en-US" dirty="0" err="1" smtClean="0"/>
              <a:t>cursos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894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685800" y="227013"/>
            <a:ext cx="8153400" cy="64039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1066800" y="608013"/>
            <a:ext cx="7391400" cy="56419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4724400" y="228600"/>
            <a:ext cx="0" cy="3200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4724400" y="1905000"/>
            <a:ext cx="35814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 flipV="1">
            <a:off x="1219200" y="1752600"/>
            <a:ext cx="3505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2209800" y="3429000"/>
            <a:ext cx="2514600" cy="2514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4724400" y="3429000"/>
            <a:ext cx="24384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514600" y="1387475"/>
            <a:ext cx="206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CONFLICTOS</a:t>
            </a:r>
          </a:p>
          <a:p>
            <a:pPr eaLnBrk="1" hangingPunct="1"/>
            <a:r>
              <a:rPr lang="es-ES_tradnl">
                <a:latin typeface="Times New Roman" charset="0"/>
              </a:rPr>
              <a:t>POR DATOS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5013325" y="1336675"/>
            <a:ext cx="2462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CONFLICTOS</a:t>
            </a:r>
          </a:p>
          <a:p>
            <a:pPr eaLnBrk="1" hangingPunct="1"/>
            <a:r>
              <a:rPr lang="es-ES_tradnl">
                <a:latin typeface="Times New Roman" charset="0"/>
              </a:rPr>
              <a:t>POR INTERESES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1279525" y="3292475"/>
            <a:ext cx="256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CONFLICTOS</a:t>
            </a:r>
          </a:p>
          <a:p>
            <a:pPr eaLnBrk="1" hangingPunct="1"/>
            <a:r>
              <a:rPr lang="es-ES_tradnl">
                <a:latin typeface="Times New Roman" charset="0"/>
              </a:rPr>
              <a:t>DE RELACIONES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5638800" y="3276600"/>
            <a:ext cx="272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CONFLICTOS</a:t>
            </a:r>
          </a:p>
          <a:p>
            <a:pPr eaLnBrk="1" hangingPunct="1"/>
            <a:r>
              <a:rPr lang="es-ES_tradnl">
                <a:latin typeface="Times New Roman" charset="0"/>
              </a:rPr>
              <a:t>ESTRUCTURALES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717925" y="4892675"/>
            <a:ext cx="207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CONFLICTOS</a:t>
            </a:r>
          </a:p>
          <a:p>
            <a:pPr eaLnBrk="1" hangingPunct="1"/>
            <a:r>
              <a:rPr lang="es-ES_tradnl">
                <a:latin typeface="Times New Roman" charset="0"/>
              </a:rPr>
              <a:t>DE VALORES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153988" y="173038"/>
            <a:ext cx="401637" cy="6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T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I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P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O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S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 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D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E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 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C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O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N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F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L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I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C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T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O</a:t>
            </a:r>
          </a:p>
          <a:p>
            <a:pPr algn="ctr" eaLnBrk="1" hangingPunct="1"/>
            <a:r>
              <a:rPr lang="es-ES_tradnl" sz="2200" b="1">
                <a:solidFill>
                  <a:srgbClr val="006600"/>
                </a:solidFill>
                <a:latin typeface="Times New Roman" charset="0"/>
              </a:rPr>
              <a:t>S</a:t>
            </a:r>
            <a:endParaRPr lang="es-ES_tradnl" sz="2200" b="1">
              <a:latin typeface="Times New Roman" charset="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7586663" y="593725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000" i="1" u="sng">
                <a:latin typeface="Times New Roman" charset="0"/>
              </a:rPr>
              <a:t>Tomado de:</a:t>
            </a:r>
            <a:endParaRPr lang="es-ES_tradnl" i="1">
              <a:latin typeface="Times New Roman" charset="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7391400" y="5832475"/>
            <a:ext cx="1766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Moore </a:t>
            </a:r>
          </a:p>
          <a:p>
            <a:pPr eaLnBrk="1" hangingPunct="1"/>
            <a:r>
              <a:rPr lang="es-ES_tradnl">
                <a:latin typeface="Times New Roman" charset="0"/>
              </a:rPr>
              <a:t>(1995: p. 63)</a:t>
            </a:r>
          </a:p>
        </p:txBody>
      </p:sp>
    </p:spTree>
    <p:extLst>
      <p:ext uri="{BB962C8B-B14F-4D97-AF65-F5344CB8AC3E}">
        <p14:creationId xmlns:p14="http://schemas.microsoft.com/office/powerpoint/2010/main" val="155638978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Facilitación </a:t>
            </a:r>
            <a:r>
              <a:rPr lang="es-CR" dirty="0" err="1">
                <a:latin typeface="Arial" charset="0"/>
              </a:rPr>
              <a:t>multipartes</a:t>
            </a:r>
            <a:endParaRPr lang="en-US" dirty="0">
              <a:latin typeface="Arial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28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CR" dirty="0">
                <a:latin typeface="Arial" charset="0"/>
              </a:rPr>
              <a:t>Proceso mediante el cual una persona que es aceptada por todos los miembros del grupo, que es imparcial y sustancialmente neutral, y no tiene poder de decisión, interviene para ayudar al grupo para que mejore la forma en que identifica, soluciona problemas y toma decisiones, con el propósito de aumentar la efectividad del grupo. </a:t>
            </a:r>
            <a:endParaRPr lang="es-CR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CR" sz="2000" i="1" dirty="0" smtClean="0">
                <a:latin typeface="Arial" charset="0"/>
              </a:rPr>
              <a:t>Adaptado </a:t>
            </a:r>
            <a:r>
              <a:rPr lang="es-CR" sz="2000" i="1" dirty="0">
                <a:latin typeface="Arial" charset="0"/>
              </a:rPr>
              <a:t>de Schwarz, R</a:t>
            </a:r>
            <a:r>
              <a:rPr lang="es-CR" sz="2000" i="1" dirty="0" smtClean="0">
                <a:latin typeface="Arial" charset="0"/>
              </a:rPr>
              <a:t>. </a:t>
            </a:r>
            <a:r>
              <a:rPr lang="es-CR" sz="2000" i="1" dirty="0">
                <a:latin typeface="Arial" charset="0"/>
              </a:rPr>
              <a:t>(</a:t>
            </a:r>
            <a:r>
              <a:rPr lang="es-CR" sz="2000" i="1" dirty="0" smtClean="0">
                <a:latin typeface="Arial" charset="0"/>
              </a:rPr>
              <a:t>1994), </a:t>
            </a:r>
            <a:r>
              <a:rPr lang="es-CR" sz="2000" i="1" u="sng" dirty="0">
                <a:latin typeface="Arial" charset="0"/>
              </a:rPr>
              <a:t>The skilled Facilitator</a:t>
            </a:r>
            <a:r>
              <a:rPr lang="es-CR" sz="2000" i="1" dirty="0">
                <a:latin typeface="Arial" charset="0"/>
              </a:rPr>
              <a:t>. </a:t>
            </a:r>
            <a:r>
              <a:rPr lang="es-CR" sz="2000" i="1" dirty="0" smtClean="0">
                <a:latin typeface="Arial" charset="0"/>
              </a:rPr>
              <a:t>(p. </a:t>
            </a:r>
            <a:r>
              <a:rPr lang="es-CR" sz="2000" i="1" dirty="0">
                <a:latin typeface="Arial" charset="0"/>
              </a:rPr>
              <a:t>4) </a:t>
            </a:r>
            <a:endParaRPr lang="en-US" sz="2000" i="1" dirty="0">
              <a:latin typeface="Arial" charset="0"/>
            </a:endParaRPr>
          </a:p>
        </p:txBody>
      </p:sp>
      <p:pic>
        <p:nvPicPr>
          <p:cNvPr id="1904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Consenso o mayoría</a:t>
            </a:r>
            <a:endParaRPr lang="en-US" dirty="0">
              <a:latin typeface="Arial" charset="0"/>
            </a:endParaRPr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s-CR" sz="2400" b="1" i="1">
                <a:latin typeface="Arial" charset="0"/>
              </a:rPr>
              <a:t>Consenso (integra):</a:t>
            </a:r>
          </a:p>
          <a:p>
            <a:pPr eaLnBrk="1" hangingPunct="1"/>
            <a:r>
              <a:rPr lang="es-CR" sz="2400">
                <a:latin typeface="Arial" charset="0"/>
              </a:rPr>
              <a:t>Todos están, en mayor (unanimidad) o menor medida con el planteamiento.</a:t>
            </a:r>
          </a:p>
          <a:p>
            <a:pPr eaLnBrk="1" hangingPunct="1"/>
            <a:r>
              <a:rPr lang="es-CR" sz="2400">
                <a:latin typeface="Arial" charset="0"/>
              </a:rPr>
              <a:t>Absoluto, modificado y consenso consultado.</a:t>
            </a:r>
          </a:p>
          <a:p>
            <a:pPr eaLnBrk="1" hangingPunct="1"/>
            <a:r>
              <a:rPr lang="es-CR" sz="2400">
                <a:latin typeface="Arial" charset="0"/>
              </a:rPr>
              <a:t>Es ideal, porque genera equidad y propiedad sobre el proceso (sentido de justicia y legitimidad)</a:t>
            </a:r>
            <a:endParaRPr lang="en-US" sz="2400">
              <a:latin typeface="Arial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s-CR" sz="2400" b="1" i="1">
                <a:latin typeface="Arial" charset="0"/>
              </a:rPr>
              <a:t>Mayoría (distribuye):</a:t>
            </a:r>
          </a:p>
          <a:p>
            <a:pPr eaLnBrk="1" hangingPunct="1"/>
            <a:r>
              <a:rPr lang="es-CR" sz="2400">
                <a:latin typeface="Arial" charset="0"/>
              </a:rPr>
              <a:t>Por lógica de mayoría: votación.</a:t>
            </a:r>
          </a:p>
          <a:p>
            <a:pPr eaLnBrk="1" hangingPunct="1"/>
            <a:r>
              <a:rPr lang="es-CR" sz="2400">
                <a:latin typeface="Arial" charset="0"/>
              </a:rPr>
              <a:t>Unos sienten que ganan otros que pierden.</a:t>
            </a:r>
          </a:p>
          <a:p>
            <a:pPr eaLnBrk="1" hangingPunct="1"/>
            <a:r>
              <a:rPr lang="es-CR" sz="2400">
                <a:latin typeface="Arial" charset="0"/>
              </a:rPr>
              <a:t>Genera sentido de exclusión.</a:t>
            </a:r>
          </a:p>
          <a:p>
            <a:pPr eaLnBrk="1" hangingPunct="1"/>
            <a:r>
              <a:rPr lang="es-CR" sz="2400">
                <a:latin typeface="Arial" charset="0"/>
              </a:rPr>
              <a:t>Es más fácil pero se pierde equidad y propiedad sobre el proceso.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pic>
        <p:nvPicPr>
          <p:cNvPr id="1914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Cómo lograr consensos?</a:t>
            </a:r>
            <a:endParaRPr lang="en-US" dirty="0">
              <a:latin typeface="Arial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El eje central reside en la identificación de intereses propios y luego los del resto del equipo. </a:t>
            </a:r>
          </a:p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Establecer agenda y reglas del proceso.</a:t>
            </a:r>
          </a:p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Luego, en la parte procedimental, establecer criterios objetivos para la toma de decisiones. </a:t>
            </a:r>
          </a:p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Verificar acuerdos (satisfacción conceptual, procedimental, sicológica).</a:t>
            </a:r>
            <a:endParaRPr lang="en-US">
              <a:latin typeface="Arial" charset="0"/>
            </a:endParaRPr>
          </a:p>
        </p:txBody>
      </p:sp>
      <p:pic>
        <p:nvPicPr>
          <p:cNvPr id="1925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600" b="1" dirty="0">
                <a:solidFill>
                  <a:schemeClr val="tx1"/>
                </a:solidFill>
                <a:latin typeface="Arial" charset="0"/>
              </a:rPr>
              <a:t>Herramientas del Facilitador:</a:t>
            </a:r>
            <a:br>
              <a:rPr lang="es-ES_tradnl" sz="3600" b="1" dirty="0">
                <a:solidFill>
                  <a:schemeClr val="tx1"/>
                </a:solidFill>
                <a:latin typeface="Arial" charset="0"/>
              </a:rPr>
            </a:br>
            <a:r>
              <a:rPr lang="es-ES_tradnl" sz="3600" b="1" dirty="0">
                <a:solidFill>
                  <a:schemeClr val="tx1"/>
                </a:solidFill>
                <a:latin typeface="Arial" charset="0"/>
              </a:rPr>
              <a:t>no importa si es N o M/C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04800" y="1892300"/>
            <a:ext cx="2819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latin typeface="Times New Roman" charset="0"/>
              </a:rPr>
              <a:t>Técnicas </a:t>
            </a:r>
          </a:p>
          <a:p>
            <a:pPr algn="ctr" eaLnBrk="1" hangingPunct="1"/>
            <a:r>
              <a:rPr lang="es-ES_tradnl" i="1" u="sng">
                <a:latin typeface="Times New Roman" charset="0"/>
              </a:rPr>
              <a:t>operativas</a:t>
            </a:r>
            <a:r>
              <a:rPr lang="es-ES_tradnl"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Escucha activa 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(técnicas de comunicación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3200400" y="1905000"/>
            <a:ext cx="2819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latin typeface="Times New Roman" charset="0"/>
              </a:rPr>
              <a:t>Técnicas conceptuales</a:t>
            </a:r>
            <a:r>
              <a:rPr lang="es-ES_tradnl"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Posición - Interés - Propuesta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Opción - Alternativa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MAAN - Criterios objetivos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Axiomas de la comunicación 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2819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latin typeface="Times New Roman" charset="0"/>
              </a:rPr>
              <a:t>Técnicas procedimentales</a:t>
            </a:r>
            <a:r>
              <a:rPr lang="es-ES_tradnl"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Reuniones separadas (caucus)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Reuniones conjuntas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</p:txBody>
      </p:sp>
      <p:pic>
        <p:nvPicPr>
          <p:cNvPr id="1935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Uso</a:t>
            </a:r>
            <a:r>
              <a:rPr lang="en-US" dirty="0" smtClean="0"/>
              <a:t> de la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Ordena</a:t>
            </a:r>
            <a:r>
              <a:rPr lang="en-US" dirty="0" smtClean="0"/>
              <a:t>! </a:t>
            </a:r>
          </a:p>
          <a:p>
            <a:r>
              <a:rPr lang="en-US" dirty="0" err="1" smtClean="0"/>
              <a:t>Facilita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Guía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Anclaje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Fijar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posición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(o </a:t>
            </a:r>
            <a:r>
              <a:rPr lang="en-US" dirty="0" err="1" smtClean="0"/>
              <a:t>es</a:t>
            </a:r>
            <a:r>
              <a:rPr lang="en-US" dirty="0" smtClean="0"/>
              <a:t>)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condición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negociación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plantee</a:t>
            </a:r>
            <a:r>
              <a:rPr lang="en-US" dirty="0" smtClean="0"/>
              <a:t>, se </a:t>
            </a:r>
            <a:r>
              <a:rPr lang="en-US" dirty="0" err="1" smtClean="0"/>
              <a:t>recibe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o </a:t>
            </a:r>
            <a:r>
              <a:rPr lang="en-US" dirty="0" err="1" smtClean="0"/>
              <a:t>muy</a:t>
            </a:r>
            <a:r>
              <a:rPr lang="en-US" dirty="0" smtClean="0"/>
              <a:t> mal!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anclar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(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lectura</a:t>
            </a:r>
            <a:r>
              <a:rPr lang="en-US" dirty="0" smtClean="0"/>
              <a:t> del </a:t>
            </a:r>
            <a:r>
              <a:rPr lang="en-US" dirty="0" err="1" smtClean="0"/>
              <a:t>momento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reacción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contrapartes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1955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en-US" dirty="0" err="1" smtClean="0"/>
              <a:t>Fraccionamiento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Desagregación</a:t>
            </a:r>
            <a:r>
              <a:rPr lang="en-US" dirty="0" smtClean="0"/>
              <a:t> de los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de un </a:t>
            </a:r>
            <a:r>
              <a:rPr lang="en-US" dirty="0" err="1" smtClean="0"/>
              <a:t>conflicto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Entrarle</a:t>
            </a:r>
            <a:r>
              <a:rPr lang="en-US" dirty="0" smtClean="0"/>
              <a:t> de “a </a:t>
            </a:r>
            <a:r>
              <a:rPr lang="en-US" dirty="0" err="1" smtClean="0"/>
              <a:t>poquito</a:t>
            </a:r>
            <a:r>
              <a:rPr lang="en-US" dirty="0" smtClean="0"/>
              <a:t>” y no </a:t>
            </a:r>
            <a:r>
              <a:rPr lang="en-US" dirty="0" err="1" smtClean="0"/>
              <a:t>todo</a:t>
            </a:r>
            <a:r>
              <a:rPr lang="en-US" dirty="0" smtClean="0"/>
              <a:t> de un solo </a:t>
            </a:r>
            <a:r>
              <a:rPr lang="en-US" dirty="0" err="1" smtClean="0"/>
              <a:t>tiro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con la agenda (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detalle</a:t>
            </a:r>
            <a:r>
              <a:rPr lang="en-US" dirty="0" smtClean="0"/>
              <a:t>), </a:t>
            </a:r>
            <a:r>
              <a:rPr lang="en-US" dirty="0" err="1" smtClean="0"/>
              <a:t>evitanto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“</a:t>
            </a:r>
            <a:r>
              <a:rPr lang="en-US" dirty="0" err="1" smtClean="0"/>
              <a:t>Megatemas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“parte” del </a:t>
            </a:r>
            <a:r>
              <a:rPr lang="en-US" dirty="0" err="1" smtClean="0"/>
              <a:t>caso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someter</a:t>
            </a:r>
            <a:r>
              <a:rPr lang="en-US" dirty="0" smtClean="0"/>
              <a:t> a un </a:t>
            </a:r>
            <a:r>
              <a:rPr lang="en-US" dirty="0" err="1" smtClean="0"/>
              <a:t>proceso</a:t>
            </a:r>
            <a:r>
              <a:rPr lang="en-US" dirty="0" smtClean="0"/>
              <a:t> de RC </a:t>
            </a:r>
            <a:r>
              <a:rPr lang="en-US" dirty="0" err="1" smtClean="0"/>
              <a:t>diferente</a:t>
            </a:r>
            <a:r>
              <a:rPr lang="en-US" dirty="0" smtClean="0"/>
              <a:t> (</a:t>
            </a:r>
            <a:r>
              <a:rPr lang="en-US" dirty="0" err="1" smtClean="0"/>
              <a:t>perito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1966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10. Quid pro quos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Intercambios</a:t>
            </a:r>
            <a:r>
              <a:rPr lang="en-US" dirty="0" smtClean="0"/>
              <a:t> </a:t>
            </a:r>
            <a:r>
              <a:rPr lang="en-US" dirty="0" err="1" smtClean="0"/>
              <a:t>estratégicas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otro</a:t>
            </a:r>
            <a:r>
              <a:rPr lang="en-US" dirty="0" smtClean="0"/>
              <a:t>.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condicional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son </a:t>
            </a:r>
            <a:r>
              <a:rPr lang="en-US" dirty="0" err="1" smtClean="0"/>
              <a:t>concesiones</a:t>
            </a:r>
            <a:r>
              <a:rPr lang="en-US" dirty="0" smtClean="0"/>
              <a:t> (</a:t>
            </a:r>
            <a:r>
              <a:rPr lang="en-US" dirty="0" err="1" smtClean="0"/>
              <a:t>unilaterales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Válido</a:t>
            </a:r>
            <a:r>
              <a:rPr lang="en-US" dirty="0" smtClean="0"/>
              <a:t> </a:t>
            </a:r>
            <a:r>
              <a:rPr lang="en-US" dirty="0" err="1" smtClean="0"/>
              <a:t>usarlo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:</a:t>
            </a:r>
          </a:p>
          <a:p>
            <a:r>
              <a:rPr lang="en-US" dirty="0"/>
              <a:t>H</a:t>
            </a:r>
            <a:r>
              <a:rPr lang="en-US" dirty="0" smtClean="0"/>
              <a:t>ay un </a:t>
            </a:r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certeza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satisfaciendo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sustantivos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Romper impasse. </a:t>
            </a:r>
          </a:p>
          <a:p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creativas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Endulzar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Lograr</a:t>
            </a:r>
            <a:r>
              <a:rPr lang="en-US" dirty="0" smtClean="0"/>
              <a:t> un </a:t>
            </a:r>
            <a:r>
              <a:rPr lang="en-US" dirty="0" err="1" smtClean="0"/>
              <a:t>cierre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76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11. </a:t>
            </a: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privadas</a:t>
            </a:r>
            <a:r>
              <a:rPr lang="en-US" dirty="0" smtClean="0"/>
              <a:t> (caucus)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err="1" smtClean="0"/>
              <a:t>Reuniones</a:t>
            </a:r>
            <a:r>
              <a:rPr lang="en-US" dirty="0" smtClean="0"/>
              <a:t> de </a:t>
            </a:r>
            <a:r>
              <a:rPr lang="en-US" dirty="0" err="1" smtClean="0"/>
              <a:t>equipo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a </a:t>
            </a:r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separadas</a:t>
            </a:r>
            <a:r>
              <a:rPr lang="en-US" dirty="0" smtClean="0"/>
              <a:t> del </a:t>
            </a:r>
            <a:r>
              <a:rPr lang="en-US" dirty="0" err="1" smtClean="0"/>
              <a:t>tercero</a:t>
            </a:r>
            <a:r>
              <a:rPr lang="en-US" dirty="0" smtClean="0"/>
              <a:t> </a:t>
            </a:r>
            <a:r>
              <a:rPr lang="en-US" dirty="0" err="1" smtClean="0"/>
              <a:t>imparcial</a:t>
            </a:r>
            <a:r>
              <a:rPr lang="en-US" dirty="0" smtClean="0"/>
              <a:t> con </a:t>
            </a:r>
            <a:r>
              <a:rPr lang="en-US" dirty="0" err="1" smtClean="0"/>
              <a:t>cada</a:t>
            </a:r>
            <a:r>
              <a:rPr lang="en-US" dirty="0" smtClean="0"/>
              <a:t> parte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r>
              <a:rPr lang="en-US" dirty="0" smtClean="0"/>
              <a:t> agenda </a:t>
            </a:r>
            <a:r>
              <a:rPr lang="en-US" dirty="0" err="1" smtClean="0"/>
              <a:t>oculta</a:t>
            </a:r>
            <a:r>
              <a:rPr lang="en-US" dirty="0" smtClean="0"/>
              <a:t> o </a:t>
            </a:r>
            <a:r>
              <a:rPr lang="en-US" dirty="0" err="1" smtClean="0"/>
              <a:t>intereses</a:t>
            </a:r>
            <a:r>
              <a:rPr lang="en-US" dirty="0" smtClean="0"/>
              <a:t> no </a:t>
            </a:r>
            <a:r>
              <a:rPr lang="en-US" dirty="0" err="1" smtClean="0"/>
              <a:t>puestos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mesa. </a:t>
            </a:r>
            <a:endParaRPr lang="en-US" dirty="0"/>
          </a:p>
        </p:txBody>
      </p:sp>
      <p:pic>
        <p:nvPicPr>
          <p:cNvPr id="1986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XI. </a:t>
            </a:r>
            <a:r>
              <a:rPr lang="en-US" dirty="0" err="1" smtClean="0"/>
              <a:t>Liderazgo</a:t>
            </a:r>
            <a:r>
              <a:rPr lang="en-US" dirty="0" smtClean="0"/>
              <a:t> </a:t>
            </a:r>
            <a:r>
              <a:rPr lang="en-US" dirty="0" err="1" smtClean="0"/>
              <a:t>democrático</a:t>
            </a:r>
            <a:r>
              <a:rPr lang="en-US" dirty="0" smtClean="0"/>
              <a:t> y </a:t>
            </a:r>
            <a:r>
              <a:rPr lang="en-US" dirty="0" err="1" smtClean="0"/>
              <a:t>construcción</a:t>
            </a:r>
            <a:r>
              <a:rPr lang="en-US" dirty="0" smtClean="0"/>
              <a:t> de la </a:t>
            </a:r>
            <a:r>
              <a:rPr lang="en-US" dirty="0" err="1" smtClean="0"/>
              <a:t>paz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Visión</a:t>
            </a:r>
            <a:r>
              <a:rPr lang="en-US" dirty="0" smtClean="0"/>
              <a:t> y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trascendencia</a:t>
            </a:r>
            <a:endParaRPr lang="en-US" dirty="0"/>
          </a:p>
        </p:txBody>
      </p:sp>
      <p:pic>
        <p:nvPicPr>
          <p:cNvPr id="1996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Estilos para enfrentar conflictos</a:t>
            </a:r>
            <a:endParaRPr lang="en-US" dirty="0">
              <a:latin typeface="Arial" charset="0"/>
            </a:endParaRPr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 flipV="1">
            <a:off x="1600200" y="16764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600200" y="5943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600200" y="1763713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Competir</a:t>
            </a:r>
            <a:endParaRPr lang="en-US" sz="2000" b="1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308725" y="5345113"/>
            <a:ext cx="135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Conceder</a:t>
            </a:r>
            <a:endParaRPr lang="en-US" sz="2000" b="1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625600" y="5421313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Evitar</a:t>
            </a:r>
            <a:endParaRPr lang="en-US" sz="2000" b="1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3713163" y="3505200"/>
            <a:ext cx="184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Comprometer</a:t>
            </a:r>
            <a:endParaRPr lang="en-US" sz="2000" b="1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127750" y="1752600"/>
            <a:ext cx="149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Colaborar</a:t>
            </a:r>
            <a:endParaRPr lang="en-US" sz="2000" b="1"/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274763" y="60039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0</a:t>
            </a:r>
            <a:endParaRPr lang="en-US" sz="2000" b="1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2609850" y="6110288"/>
            <a:ext cx="272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Unidades de satisfacción</a:t>
            </a:r>
            <a:endParaRPr lang="en-US" sz="1800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 rot="-5400000">
            <a:off x="-111918" y="3636168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Unidades de satisfacción</a:t>
            </a:r>
            <a:endParaRPr lang="en-US" sz="1800"/>
          </a:p>
        </p:txBody>
      </p:sp>
      <p:pic>
        <p:nvPicPr>
          <p:cNvPr id="921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77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1143000"/>
          </a:xfrm>
        </p:spPr>
        <p:txBody>
          <a:bodyPr/>
          <a:lstStyle/>
          <a:p>
            <a:r>
              <a:rPr lang="en-US" dirty="0" err="1" smtClean="0"/>
              <a:t>Liderazgo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65022" y="1941030"/>
            <a:ext cx="1613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Líder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022886"/>
            <a:ext cx="334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Seguidores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4078" y="3923142"/>
            <a:ext cx="2839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Situación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Curved Connector 8"/>
          <p:cNvCxnSpPr>
            <a:stCxn id="3" idx="1"/>
          </p:cNvCxnSpPr>
          <p:nvPr/>
        </p:nvCxnSpPr>
        <p:spPr>
          <a:xfrm rot="10800000" flipV="1">
            <a:off x="2017986" y="2402694"/>
            <a:ext cx="1747036" cy="1898511"/>
          </a:xfrm>
          <a:prstGeom prst="curvedConnector2">
            <a:avLst/>
          </a:prstGeom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3" idx="3"/>
            <a:endCxn id="5" idx="0"/>
          </p:cNvCxnSpPr>
          <p:nvPr/>
        </p:nvCxnSpPr>
        <p:spPr>
          <a:xfrm>
            <a:off x="5378978" y="2402695"/>
            <a:ext cx="2184776" cy="1520447"/>
          </a:xfrm>
          <a:prstGeom prst="curvedConnector2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2"/>
            <a:endCxn id="5" idx="2"/>
          </p:cNvCxnSpPr>
          <p:nvPr/>
        </p:nvCxnSpPr>
        <p:spPr>
          <a:xfrm rot="5400000" flipH="1" flipV="1">
            <a:off x="4796989" y="2179451"/>
            <a:ext cx="99744" cy="5433785"/>
          </a:xfrm>
          <a:prstGeom prst="curvedConnector3">
            <a:avLst>
              <a:gd name="adj1" fmla="val -961656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07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Confianza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lidera</a:t>
            </a:r>
            <a:r>
              <a:rPr lang="en-US" dirty="0" smtClean="0"/>
              <a:t> al </a:t>
            </a:r>
            <a:r>
              <a:rPr lang="en-US" dirty="0" err="1" smtClean="0"/>
              <a:t>ritmo</a:t>
            </a:r>
            <a:r>
              <a:rPr lang="en-US" dirty="0" smtClean="0"/>
              <a:t> de la </a:t>
            </a:r>
            <a:r>
              <a:rPr lang="en-US" dirty="0" err="1" smtClean="0"/>
              <a:t>confianza</a:t>
            </a:r>
            <a:r>
              <a:rPr lang="en-US" dirty="0" smtClean="0"/>
              <a:t> (S. Covey). </a:t>
            </a:r>
          </a:p>
          <a:p>
            <a:pPr lvl="0"/>
            <a:r>
              <a:rPr lang="es-ES_tradnl" dirty="0"/>
              <a:t>4 cualidades del liderazgo que generan </a:t>
            </a:r>
            <a:r>
              <a:rPr lang="es-ES_tradnl" dirty="0" smtClean="0"/>
              <a:t>confianza:</a:t>
            </a:r>
            <a:r>
              <a:rPr lang="es-CR" dirty="0" smtClean="0"/>
              <a:t> </a:t>
            </a:r>
            <a:endParaRPr lang="es-ES_tradnl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_tradnl" u="sng" dirty="0" smtClean="0"/>
              <a:t>Visión</a:t>
            </a:r>
            <a:r>
              <a:rPr lang="es-ES_tradnl" dirty="0"/>
              <a:t>: que atrae, que une, a partir de creencias compartidas y un sentido común de propósito y pertenencia. </a:t>
            </a:r>
            <a:endParaRPr lang="es-CR" dirty="0"/>
          </a:p>
          <a:p>
            <a:pPr marL="971550" lvl="1" indent="-514350">
              <a:buFont typeface="+mj-lt"/>
              <a:buAutoNum type="arabicPeriod"/>
            </a:pPr>
            <a:r>
              <a:rPr lang="es-ES_tradnl" u="sng" dirty="0"/>
              <a:t>Empatía</a:t>
            </a:r>
            <a:r>
              <a:rPr lang="es-ES_tradnl" dirty="0"/>
              <a:t>: que comprenden nuestro mundo.</a:t>
            </a:r>
            <a:endParaRPr lang="es-CR" dirty="0"/>
          </a:p>
          <a:p>
            <a:pPr marL="971550" lvl="1" indent="-514350">
              <a:buFont typeface="+mj-lt"/>
              <a:buAutoNum type="arabicPeriod"/>
            </a:pPr>
            <a:r>
              <a:rPr lang="es-ES_tradnl" u="sng" dirty="0"/>
              <a:t>Consistencia</a:t>
            </a:r>
            <a:r>
              <a:rPr lang="es-ES_tradnl" dirty="0"/>
              <a:t>: a lo largo del tiempo. Reputación: trayectoria </a:t>
            </a:r>
            <a:r>
              <a:rPr lang="en-US" dirty="0"/>
              <a:t>+ </a:t>
            </a:r>
            <a:r>
              <a:rPr lang="es-ES_tradnl" dirty="0"/>
              <a:t>imagen.</a:t>
            </a:r>
            <a:endParaRPr lang="es-CR" dirty="0"/>
          </a:p>
          <a:p>
            <a:pPr marL="971550" lvl="1" indent="-514350">
              <a:buFont typeface="+mj-lt"/>
              <a:buAutoNum type="arabicPeriod"/>
            </a:pPr>
            <a:r>
              <a:rPr lang="es-ES_tradnl" u="sng" dirty="0"/>
              <a:t>Integridad</a:t>
            </a:r>
            <a:r>
              <a:rPr lang="es-ES_tradnl" dirty="0"/>
              <a:t>: compromisos con principios elevados, demostrados en su conducta.</a:t>
            </a:r>
            <a:endParaRPr lang="es-CR" dirty="0"/>
          </a:p>
          <a:p>
            <a:endParaRPr lang="en-US" dirty="0"/>
          </a:p>
        </p:txBody>
      </p:sp>
      <p:pic>
        <p:nvPicPr>
          <p:cNvPr id="2017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US" dirty="0" err="1" smtClean="0"/>
              <a:t>Motivación</a:t>
            </a:r>
            <a:r>
              <a:rPr lang="en-US" dirty="0" smtClean="0"/>
              <a:t>: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Personalizado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Relativamente: </a:t>
            </a:r>
          </a:p>
          <a:p>
            <a:pPr lvl="1"/>
            <a:r>
              <a:rPr lang="es-ES_tradnl" dirty="0" smtClean="0"/>
              <a:t>egoístas</a:t>
            </a:r>
            <a:r>
              <a:rPr lang="es-ES_tradnl" dirty="0"/>
              <a:t>, </a:t>
            </a:r>
            <a:endParaRPr lang="es-ES_tradnl" dirty="0" smtClean="0"/>
          </a:p>
          <a:p>
            <a:pPr lvl="1"/>
            <a:r>
              <a:rPr lang="es-ES_tradnl" dirty="0" smtClean="0"/>
              <a:t>impulsivos</a:t>
            </a:r>
            <a:r>
              <a:rPr lang="es-ES_tradnl" dirty="0"/>
              <a:t>, </a:t>
            </a:r>
            <a:endParaRPr lang="es-ES_tradnl" dirty="0" smtClean="0"/>
          </a:p>
          <a:p>
            <a:pPr lvl="1"/>
            <a:r>
              <a:rPr lang="es-ES_tradnl" dirty="0" smtClean="0"/>
              <a:t>desinhibidos </a:t>
            </a:r>
            <a:r>
              <a:rPr lang="es-ES_tradnl" dirty="0"/>
              <a:t>y </a:t>
            </a:r>
            <a:endParaRPr lang="es-ES_tradnl" dirty="0" smtClean="0"/>
          </a:p>
          <a:p>
            <a:pPr lvl="1"/>
            <a:r>
              <a:rPr lang="es-ES_tradnl" dirty="0" smtClean="0"/>
              <a:t>carentes </a:t>
            </a:r>
            <a:r>
              <a:rPr lang="es-ES_tradnl" dirty="0"/>
              <a:t>de autocontrol</a:t>
            </a:r>
            <a:r>
              <a:rPr lang="es-ES_tradnl" dirty="0" smtClean="0"/>
              <a:t>,</a:t>
            </a:r>
          </a:p>
          <a:p>
            <a:r>
              <a:rPr lang="es-ES_tradnl" dirty="0"/>
              <a:t>E</a:t>
            </a:r>
            <a:r>
              <a:rPr lang="es-ES_tradnl" dirty="0" smtClean="0"/>
              <a:t>jercen </a:t>
            </a:r>
            <a:r>
              <a:rPr lang="es-ES_tradnl" dirty="0"/>
              <a:t>el poder para sus necesidades centradas en sí mismos, no para el bien del grupo u organización</a:t>
            </a:r>
            <a:r>
              <a:rPr lang="es-CR" dirty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Socializado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/>
              <a:t>I</a:t>
            </a:r>
            <a:r>
              <a:rPr lang="es-ES_tradnl" dirty="0" smtClean="0"/>
              <a:t>mplica </a:t>
            </a:r>
            <a:r>
              <a:rPr lang="es-ES_tradnl" dirty="0"/>
              <a:t>una expresión emocionalmente más madura del </a:t>
            </a:r>
            <a:r>
              <a:rPr lang="es-ES_tradnl" dirty="0" smtClean="0"/>
              <a:t>motivo. </a:t>
            </a:r>
          </a:p>
          <a:p>
            <a:r>
              <a:rPr lang="es-ES_tradnl" dirty="0" smtClean="0"/>
              <a:t>Se </a:t>
            </a:r>
            <a:r>
              <a:rPr lang="es-ES_tradnl" dirty="0"/>
              <a:t>ejerce al servicio de metas más altas para </a:t>
            </a:r>
            <a:r>
              <a:rPr lang="es-ES_tradnl" dirty="0" smtClean="0"/>
              <a:t>otros. </a:t>
            </a:r>
            <a:endParaRPr lang="es-ES_tradnl" dirty="0"/>
          </a:p>
          <a:p>
            <a:r>
              <a:rPr lang="es-ES_tradnl" dirty="0" smtClean="0"/>
              <a:t>A </a:t>
            </a:r>
            <a:r>
              <a:rPr lang="es-ES_tradnl" dirty="0"/>
              <a:t>menudo incluye </a:t>
            </a:r>
            <a:r>
              <a:rPr lang="es-ES_tradnl" dirty="0" err="1"/>
              <a:t>autosacrificio</a:t>
            </a:r>
            <a:r>
              <a:rPr lang="es-ES_tradnl" dirty="0"/>
              <a:t> hacia esas metas</a:t>
            </a:r>
            <a:r>
              <a:rPr lang="es-CR" dirty="0"/>
              <a:t> </a:t>
            </a:r>
            <a:endParaRPr lang="en-US" dirty="0"/>
          </a:p>
        </p:txBody>
      </p:sp>
      <p:pic>
        <p:nvPicPr>
          <p:cNvPr id="2027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Tácticas</a:t>
            </a:r>
            <a:r>
              <a:rPr lang="en-US" dirty="0" smtClean="0"/>
              <a:t> de </a:t>
            </a:r>
            <a:r>
              <a:rPr lang="en-US" dirty="0" err="1" smtClean="0"/>
              <a:t>influencia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_tradnl" i="1" u="sng" dirty="0"/>
              <a:t>Persuasión racional</a:t>
            </a:r>
            <a:r>
              <a:rPr lang="es-ES_tradnl" dirty="0"/>
              <a:t>: uso de argumentos lógicos o evidencia de hechos para influir en otros. 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u="sng" dirty="0"/>
              <a:t>Llamados de inspiración</a:t>
            </a:r>
            <a:r>
              <a:rPr lang="es-ES_tradnl" dirty="0"/>
              <a:t>: solicitudes para despertar el entusiasmo o emociones. 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i="1" u="sng" dirty="0"/>
              <a:t>Consulta</a:t>
            </a:r>
            <a:r>
              <a:rPr lang="es-ES_tradnl" dirty="0"/>
              <a:t>: participar en la planeación de una actividad. 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i="1" u="sng" dirty="0"/>
              <a:t>Congraciarse</a:t>
            </a:r>
            <a:r>
              <a:rPr lang="es-ES_tradnl" dirty="0"/>
              <a:t>: poner de buen humor antes de hacer una solicitud</a:t>
            </a:r>
            <a:r>
              <a:rPr lang="es-ES_tradnl" dirty="0" smtClean="0"/>
              <a:t>.</a:t>
            </a:r>
            <a:endParaRPr lang="es-C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s-ES_tradnl" i="1" u="sng" dirty="0"/>
              <a:t>Llamados personales</a:t>
            </a:r>
            <a:r>
              <a:rPr lang="es-ES_tradnl" dirty="0"/>
              <a:t>: pedir un favor por la amistad. 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i="1" u="sng" dirty="0"/>
              <a:t>Intercambio</a:t>
            </a:r>
            <a:r>
              <a:rPr lang="es-ES_tradnl" dirty="0"/>
              <a:t>: quid pro quo.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i="1" u="sng" dirty="0"/>
              <a:t>Tácticas de coalición</a:t>
            </a:r>
            <a:r>
              <a:rPr lang="es-ES_tradnl" dirty="0"/>
              <a:t>: alianzas. 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i="1" u="sng" dirty="0"/>
              <a:t>Tácticas de presión</a:t>
            </a:r>
            <a:r>
              <a:rPr lang="es-ES_tradnl" dirty="0"/>
              <a:t>: amenazas o recordatorios persistentes. 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i="1" u="sng" dirty="0"/>
              <a:t>Tácticas de legitimación</a:t>
            </a:r>
            <a:r>
              <a:rPr lang="es-ES_tradnl" dirty="0"/>
              <a:t>: solicitudes basadas en su posición o autoridad.  </a:t>
            </a:r>
            <a:endParaRPr lang="es-CR" dirty="0"/>
          </a:p>
        </p:txBody>
      </p:sp>
      <p:pic>
        <p:nvPicPr>
          <p:cNvPr id="2037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tácticas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i="1" u="sng" dirty="0"/>
              <a:t>Duras</a:t>
            </a:r>
            <a:r>
              <a:rPr lang="es-ES_tradnl" dirty="0"/>
              <a:t>: si tiene más poder</a:t>
            </a:r>
            <a:r>
              <a:rPr lang="es-ES_tradnl" dirty="0" smtClean="0"/>
              <a:t>.</a:t>
            </a:r>
          </a:p>
          <a:p>
            <a:endParaRPr lang="es-CR" dirty="0"/>
          </a:p>
          <a:p>
            <a:r>
              <a:rPr lang="es-ES_tradnl" i="1" u="sng" dirty="0"/>
              <a:t>Suaves</a:t>
            </a:r>
            <a:r>
              <a:rPr lang="es-ES_tradnl" dirty="0"/>
              <a:t>: poco poder</a:t>
            </a:r>
            <a:r>
              <a:rPr lang="es-ES_tradnl" dirty="0" smtClean="0"/>
              <a:t>.</a:t>
            </a:r>
          </a:p>
          <a:p>
            <a:endParaRPr lang="es-CR" dirty="0"/>
          </a:p>
          <a:p>
            <a:r>
              <a:rPr lang="es-ES_tradnl" i="1" u="sng" dirty="0"/>
              <a:t>Racionales</a:t>
            </a:r>
            <a:r>
              <a:rPr lang="es-ES_tradnl" dirty="0"/>
              <a:t>: poder similar. </a:t>
            </a:r>
            <a:endParaRPr lang="es-CR" dirty="0"/>
          </a:p>
          <a:p>
            <a:endParaRPr lang="en-US" dirty="0"/>
          </a:p>
        </p:txBody>
      </p:sp>
      <p:pic>
        <p:nvPicPr>
          <p:cNvPr id="2048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1914"/>
            <a:ext cx="8229600" cy="1143000"/>
          </a:xfrm>
        </p:spPr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clave del </a:t>
            </a:r>
            <a:r>
              <a:rPr lang="en-US" dirty="0" err="1" smtClean="0"/>
              <a:t>liderazgo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Escrupolosidad</a:t>
            </a:r>
            <a:r>
              <a:rPr lang="en-US" dirty="0" smtClean="0"/>
              <a:t>: </a:t>
            </a:r>
            <a:r>
              <a:rPr lang="en-US" dirty="0" err="1" smtClean="0"/>
              <a:t>dominio</a:t>
            </a:r>
            <a:r>
              <a:rPr lang="en-US" dirty="0" smtClean="0"/>
              <a:t>, </a:t>
            </a:r>
            <a:r>
              <a:rPr lang="en-US" dirty="0" err="1" smtClean="0"/>
              <a:t>confianza</a:t>
            </a:r>
            <a:r>
              <a:rPr lang="en-US" dirty="0" smtClean="0"/>
              <a:t> en </a:t>
            </a:r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 smtClean="0"/>
              <a:t>,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(</a:t>
            </a:r>
            <a:r>
              <a:rPr lang="en-US" dirty="0" err="1" smtClean="0"/>
              <a:t>socializado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Empatía</a:t>
            </a:r>
            <a:r>
              <a:rPr lang="en-US" dirty="0" smtClean="0"/>
              <a:t>: “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llevamos</a:t>
            </a:r>
            <a:r>
              <a:rPr lang="en-US" dirty="0" smtClean="0"/>
              <a:t> con”.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Confiabilidad</a:t>
            </a:r>
            <a:r>
              <a:rPr lang="en-US" dirty="0" smtClean="0"/>
              <a:t>: </a:t>
            </a:r>
            <a:r>
              <a:rPr lang="en-US" dirty="0" err="1" smtClean="0"/>
              <a:t>enfoque</a:t>
            </a:r>
            <a:r>
              <a:rPr lang="en-US" dirty="0" smtClean="0"/>
              <a:t> al </a:t>
            </a:r>
            <a:r>
              <a:rPr lang="en-US" dirty="0" err="1" smtClean="0"/>
              <a:t>trabajo</a:t>
            </a:r>
            <a:r>
              <a:rPr lang="en-US" dirty="0" smtClean="0"/>
              <a:t>. </a:t>
            </a:r>
            <a:r>
              <a:rPr lang="en-US" dirty="0" err="1" smtClean="0"/>
              <a:t>Cumplir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Ajuste</a:t>
            </a:r>
            <a:r>
              <a:rPr lang="en-US" dirty="0" smtClean="0"/>
              <a:t>: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reaccionan</a:t>
            </a:r>
            <a:r>
              <a:rPr lang="en-US" dirty="0" smtClean="0"/>
              <a:t> al </a:t>
            </a:r>
            <a:r>
              <a:rPr lang="en-US" dirty="0" err="1" smtClean="0"/>
              <a:t>estrés</a:t>
            </a:r>
            <a:r>
              <a:rPr lang="en-US" dirty="0" smtClean="0"/>
              <a:t>, el </a:t>
            </a:r>
            <a:r>
              <a:rPr lang="en-US" dirty="0" err="1" smtClean="0"/>
              <a:t>fracaso</a:t>
            </a:r>
            <a:r>
              <a:rPr lang="en-US" dirty="0" smtClean="0"/>
              <a:t> o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críticas</a:t>
            </a:r>
            <a:r>
              <a:rPr lang="en-US" dirty="0" smtClean="0"/>
              <a:t> </a:t>
            </a:r>
            <a:r>
              <a:rPr lang="en-US" dirty="0" err="1" smtClean="0"/>
              <a:t>personales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Apertura</a:t>
            </a:r>
            <a:r>
              <a:rPr lang="en-US" u="sng" dirty="0" smtClean="0"/>
              <a:t> a la </a:t>
            </a:r>
            <a:r>
              <a:rPr lang="en-US" u="sng" dirty="0" err="1" smtClean="0"/>
              <a:t>experiencia</a:t>
            </a:r>
            <a:r>
              <a:rPr lang="en-US" dirty="0" smtClean="0"/>
              <a:t>: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enfrentamos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, </a:t>
            </a:r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reacciones</a:t>
            </a:r>
            <a:r>
              <a:rPr lang="en-US" dirty="0" smtClean="0"/>
              <a:t> a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experiencias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05750"/>
            <a:ext cx="352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Hughes et al (2007, p. 163).</a:t>
            </a:r>
            <a:endParaRPr lang="en-US" dirty="0"/>
          </a:p>
        </p:txBody>
      </p:sp>
      <p:pic>
        <p:nvPicPr>
          <p:cNvPr id="2058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r>
              <a:rPr lang="en-US" dirty="0" err="1" smtClean="0"/>
              <a:t>Justificantes</a:t>
            </a:r>
            <a:r>
              <a:rPr lang="en-US" dirty="0" smtClean="0"/>
              <a:t> de </a:t>
            </a:r>
            <a:r>
              <a:rPr lang="en-US" dirty="0" err="1" smtClean="0"/>
              <a:t>conducta</a:t>
            </a:r>
            <a:r>
              <a:rPr lang="en-US" dirty="0" smtClean="0"/>
              <a:t> no </a:t>
            </a:r>
            <a:r>
              <a:rPr lang="en-US" dirty="0" err="1" smtClean="0"/>
              <a:t>ética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_tradnl" u="sng" dirty="0"/>
              <a:t>Justificación moral</a:t>
            </a:r>
            <a:r>
              <a:rPr lang="es-ES_tradnl" dirty="0"/>
              <a:t>: </a:t>
            </a:r>
            <a:r>
              <a:rPr lang="es-ES_tradnl" dirty="0" smtClean="0"/>
              <a:t> volver a interpretar un </a:t>
            </a:r>
            <a:r>
              <a:rPr lang="es-ES_tradnl" dirty="0"/>
              <a:t>comportamiento </a:t>
            </a:r>
            <a:r>
              <a:rPr lang="es-ES_tradnl" dirty="0" smtClean="0"/>
              <a:t>en </a:t>
            </a:r>
            <a:r>
              <a:rPr lang="es-ES_tradnl" dirty="0"/>
              <a:t>términos de un propósito más alto (</a:t>
            </a:r>
            <a:r>
              <a:rPr lang="es-ES_tradnl" dirty="0" smtClean="0"/>
              <a:t>guerra, unidad nacional)</a:t>
            </a:r>
            <a:r>
              <a:rPr lang="es-ES_tradnl" dirty="0"/>
              <a:t>. 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u="sng" dirty="0"/>
              <a:t>Etiquetado eufemístico</a:t>
            </a:r>
            <a:r>
              <a:rPr lang="es-ES_tradnl" dirty="0"/>
              <a:t>: lucha por la libertad de opresores.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u="sng" dirty="0" smtClean="0"/>
              <a:t>Comparación </a:t>
            </a:r>
            <a:r>
              <a:rPr lang="es-ES_tradnl" u="sng" dirty="0"/>
              <a:t>ventajosa</a:t>
            </a:r>
            <a:r>
              <a:rPr lang="es-ES_tradnl" dirty="0"/>
              <a:t>: </a:t>
            </a:r>
            <a:r>
              <a:rPr lang="es-ES_tradnl" dirty="0" smtClean="0"/>
              <a:t>comparo mi comportamiento </a:t>
            </a:r>
            <a:r>
              <a:rPr lang="es-ES_tradnl" dirty="0"/>
              <a:t>con el peor de otros. </a:t>
            </a:r>
            <a:endParaRPr lang="es-CR" dirty="0"/>
          </a:p>
          <a:p>
            <a:pPr marL="514350" lvl="0" indent="-514350">
              <a:buFont typeface="+mj-lt"/>
              <a:buAutoNum type="arabicPeriod"/>
            </a:pPr>
            <a:r>
              <a:rPr lang="es-ES_tradnl" u="sng" dirty="0"/>
              <a:t>Desplazamiento de la responsabilidad</a:t>
            </a:r>
            <a:r>
              <a:rPr lang="es-ES_tradnl" dirty="0"/>
              <a:t>: </a:t>
            </a:r>
            <a:r>
              <a:rPr lang="es-ES_tradnl" dirty="0" smtClean="0"/>
              <a:t>puedo violarlos </a:t>
            </a:r>
            <a:r>
              <a:rPr lang="es-ES_tradnl" dirty="0"/>
              <a:t>al atribuir la responsabilidad a otros. “Lo hice porque cumplía órdenes.</a:t>
            </a:r>
            <a:r>
              <a:rPr lang="es-ES_tradnl" dirty="0" smtClean="0"/>
              <a:t>”</a:t>
            </a:r>
            <a:endParaRPr lang="es-C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s-ES_tradnl" u="sng" dirty="0"/>
              <a:t>Difusión de la responsabilidad</a:t>
            </a:r>
            <a:r>
              <a:rPr lang="es-ES_tradnl" dirty="0"/>
              <a:t>: tolerable si los demás se comportan igual. 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u="sng" dirty="0"/>
              <a:t>Desprecio o distorsión de las consecuencias</a:t>
            </a:r>
            <a:r>
              <a:rPr lang="es-ES_tradnl" dirty="0"/>
              <a:t>: minimizar el daño ocasionado. Burocracias.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u="sng" dirty="0"/>
              <a:t>Deshumanización</a:t>
            </a:r>
            <a:r>
              <a:rPr lang="es-ES_tradnl" dirty="0"/>
              <a:t>: otredad negativa. Ah-</a:t>
            </a:r>
            <a:r>
              <a:rPr lang="es-ES_tradnl" dirty="0" err="1"/>
              <a:t>hominen</a:t>
            </a:r>
            <a:r>
              <a:rPr lang="es-ES_tradnl" dirty="0"/>
              <a:t> circunstancial.</a:t>
            </a:r>
            <a:endParaRPr lang="es-CR" dirty="0"/>
          </a:p>
          <a:p>
            <a:pPr marL="514350" lvl="0" indent="-514350">
              <a:buFont typeface="+mj-lt"/>
              <a:buAutoNum type="arabicPeriod" startAt="5"/>
            </a:pPr>
            <a:r>
              <a:rPr lang="es-ES_tradnl" u="sng" dirty="0"/>
              <a:t>Atribución de la culpa</a:t>
            </a:r>
            <a:r>
              <a:rPr lang="es-ES_tradnl" dirty="0"/>
              <a:t>: porque fue ocasionado por las acciones de otra persona. </a:t>
            </a:r>
            <a:endParaRPr lang="es-CR" dirty="0"/>
          </a:p>
        </p:txBody>
      </p:sp>
      <p:pic>
        <p:nvPicPr>
          <p:cNvPr id="2068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XII. El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intervención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Casas de </a:t>
            </a:r>
            <a:r>
              <a:rPr lang="en-US" dirty="0" err="1" smtClean="0"/>
              <a:t>Justicia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78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: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Vecinales</a:t>
            </a:r>
            <a:r>
              <a:rPr lang="en-US" dirty="0" smtClean="0"/>
              <a:t> – </a:t>
            </a:r>
            <a:r>
              <a:rPr lang="en-US" dirty="0" err="1" smtClean="0"/>
              <a:t>comunitarios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Paritarios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Familia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Inquilinato</a:t>
            </a:r>
            <a:endParaRPr lang="en-US" dirty="0" smtClean="0"/>
          </a:p>
          <a:p>
            <a:r>
              <a:rPr lang="en-US" dirty="0" err="1" smtClean="0"/>
              <a:t>Propiedad</a:t>
            </a:r>
            <a:endParaRPr lang="en-US" dirty="0" smtClean="0"/>
          </a:p>
          <a:p>
            <a:r>
              <a:rPr lang="en-US" dirty="0" err="1" smtClean="0"/>
              <a:t>Laboral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Nuevo?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Socioambientales</a:t>
            </a:r>
            <a:endParaRPr lang="en-US" dirty="0" smtClean="0"/>
          </a:p>
          <a:p>
            <a:r>
              <a:rPr lang="en-US" dirty="0" err="1" smtClean="0"/>
              <a:t>Contextos</a:t>
            </a:r>
            <a:r>
              <a:rPr lang="en-US" dirty="0" smtClean="0"/>
              <a:t> </a:t>
            </a:r>
            <a:r>
              <a:rPr lang="en-US" dirty="0" err="1" smtClean="0"/>
              <a:t>educativos</a:t>
            </a:r>
            <a:r>
              <a:rPr lang="en-US" dirty="0" smtClean="0"/>
              <a:t> (</a:t>
            </a:r>
            <a:r>
              <a:rPr lang="en-US" dirty="0" err="1" smtClean="0"/>
              <a:t>adultos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Laborales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88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XIII. </a:t>
            </a:r>
            <a:r>
              <a:rPr lang="en-US" dirty="0" err="1" smtClean="0"/>
              <a:t>Formación</a:t>
            </a:r>
            <a:r>
              <a:rPr lang="en-US" dirty="0" smtClean="0"/>
              <a:t> en </a:t>
            </a:r>
            <a:r>
              <a:rPr lang="en-US" dirty="0" err="1" smtClean="0"/>
              <a:t>resolución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 arte de </a:t>
            </a:r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r>
              <a:rPr lang="en-US" dirty="0" smtClean="0"/>
              <a:t> de </a:t>
            </a:r>
            <a:r>
              <a:rPr lang="en-US" dirty="0" err="1" smtClean="0"/>
              <a:t>convivencia</a:t>
            </a:r>
            <a:r>
              <a:rPr lang="en-US" dirty="0" smtClean="0"/>
              <a:t> </a:t>
            </a:r>
            <a:r>
              <a:rPr lang="en-US" dirty="0" err="1" smtClean="0"/>
              <a:t>ciudadana</a:t>
            </a:r>
            <a:endParaRPr lang="en-US" dirty="0"/>
          </a:p>
        </p:txBody>
      </p:sp>
      <p:pic>
        <p:nvPicPr>
          <p:cNvPr id="2099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pPr eaLnBrk="1" hangingPunct="1"/>
            <a:r>
              <a:rPr lang="es-CR" sz="4000" dirty="0">
                <a:latin typeface="Arial" charset="0"/>
              </a:rPr>
              <a:t>Cuál estilo es el “mejor” para RC?</a:t>
            </a:r>
            <a:endParaRPr lang="es-ES" sz="4000" dirty="0">
              <a:latin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DEPENDE!!!!</a:t>
            </a:r>
          </a:p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Lo importante es </a:t>
            </a:r>
            <a:r>
              <a:rPr lang="es-CR" b="1" i="1">
                <a:solidFill>
                  <a:srgbClr val="FF0000"/>
                </a:solidFill>
                <a:latin typeface="Arial" charset="0"/>
              </a:rPr>
              <a:t>adecuar los estilos </a:t>
            </a:r>
            <a:r>
              <a:rPr lang="es-CR">
                <a:latin typeface="Arial" charset="0"/>
              </a:rPr>
              <a:t>a las circunstancias y las condiciones del conflicto específico.</a:t>
            </a:r>
          </a:p>
          <a:p>
            <a:pPr eaLnBrk="1" hangingPunct="1">
              <a:lnSpc>
                <a:spcPct val="90000"/>
              </a:lnSpc>
            </a:pPr>
            <a:r>
              <a:rPr lang="es-CR" b="1" i="1">
                <a:solidFill>
                  <a:srgbClr val="CC0000"/>
                </a:solidFill>
                <a:latin typeface="Arial" charset="0"/>
              </a:rPr>
              <a:t>Relación de largo plazo</a:t>
            </a:r>
            <a:r>
              <a:rPr lang="es-CR">
                <a:latin typeface="Arial" charset="0"/>
              </a:rPr>
              <a:t>: COLABORACIÓN</a:t>
            </a:r>
          </a:p>
          <a:p>
            <a:pPr eaLnBrk="1" hangingPunct="1">
              <a:lnSpc>
                <a:spcPct val="90000"/>
              </a:lnSpc>
            </a:pPr>
            <a:r>
              <a:rPr lang="es-CR">
                <a:latin typeface="Arial" charset="0"/>
              </a:rPr>
              <a:t>No hay relación posterior: ENFOQUE COLABORATIVO - COMPETITIVO</a:t>
            </a:r>
            <a:endParaRPr lang="es-ES">
              <a:latin typeface="Arial" charset="0"/>
            </a:endParaRPr>
          </a:p>
        </p:txBody>
      </p:sp>
      <p:pic>
        <p:nvPicPr>
          <p:cNvPr id="931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 a </a:t>
            </a:r>
            <a:r>
              <a:rPr lang="en-US" dirty="0" err="1" smtClean="0"/>
              <a:t>facilitar</a:t>
            </a:r>
            <a:r>
              <a:rPr lang="en-US" dirty="0" smtClean="0"/>
              <a:t> </a:t>
            </a:r>
            <a:r>
              <a:rPr lang="en-US" dirty="0" err="1" smtClean="0"/>
              <a:t>conflictos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err="1" smtClean="0"/>
              <a:t>Competencias</a:t>
            </a:r>
            <a:r>
              <a:rPr lang="en-US" dirty="0" smtClean="0"/>
              <a:t> y </a:t>
            </a:r>
            <a:r>
              <a:rPr lang="en-US" dirty="0" err="1" smtClean="0"/>
              <a:t>habilidades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facilitar</a:t>
            </a:r>
            <a:r>
              <a:rPr lang="en-US" dirty="0" smtClean="0"/>
              <a:t> la </a:t>
            </a:r>
            <a:r>
              <a:rPr lang="en-US" dirty="0" err="1" smtClean="0"/>
              <a:t>comunicación</a:t>
            </a:r>
            <a:r>
              <a:rPr lang="en-US" dirty="0" smtClean="0"/>
              <a:t> y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alcancen</a:t>
            </a:r>
            <a:r>
              <a:rPr lang="en-US" dirty="0" smtClean="0"/>
              <a:t>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satisfagan</a:t>
            </a:r>
            <a:r>
              <a:rPr lang="en-US" dirty="0" smtClean="0"/>
              <a:t>, en la </a:t>
            </a:r>
            <a:r>
              <a:rPr lang="en-US" dirty="0" err="1" smtClean="0"/>
              <a:t>medida</a:t>
            </a:r>
            <a:r>
              <a:rPr lang="en-US" dirty="0" smtClean="0"/>
              <a:t> de lo </a:t>
            </a:r>
            <a:r>
              <a:rPr lang="en-US" dirty="0" err="1" smtClean="0"/>
              <a:t>posible</a:t>
            </a:r>
            <a:r>
              <a:rPr lang="en-US" dirty="0" smtClean="0"/>
              <a:t>,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09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9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Bloques</a:t>
            </a:r>
            <a:r>
              <a:rPr lang="en-US" dirty="0" smtClean="0"/>
              <a:t> de </a:t>
            </a:r>
            <a:r>
              <a:rPr lang="en-US" dirty="0" err="1" smtClean="0"/>
              <a:t>contrucción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408" y="6488668"/>
            <a:ext cx="345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Hughes </a:t>
            </a:r>
            <a:r>
              <a:rPr lang="en-US" dirty="0"/>
              <a:t>et al: 2007, p. </a:t>
            </a:r>
            <a:r>
              <a:rPr lang="en-US" dirty="0" smtClean="0"/>
              <a:t>167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0127" y="4679272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Inteligencia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9677" y="4679272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Rasgos</a:t>
            </a:r>
            <a:r>
              <a:rPr lang="en-US" dirty="0" smtClean="0"/>
              <a:t> y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personalidad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40807" y="4679272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Valores</a:t>
            </a:r>
            <a:r>
              <a:rPr lang="en-US" dirty="0" smtClean="0"/>
              <a:t>, </a:t>
            </a:r>
            <a:r>
              <a:rPr lang="en-US" dirty="0" err="1" smtClean="0"/>
              <a:t>intereses</a:t>
            </a:r>
            <a:r>
              <a:rPr lang="en-US" dirty="0" smtClean="0"/>
              <a:t>, </a:t>
            </a:r>
            <a:r>
              <a:rPr lang="en-US" dirty="0" err="1" smtClean="0"/>
              <a:t>motivos</a:t>
            </a:r>
            <a:r>
              <a:rPr lang="en-US" dirty="0" smtClean="0"/>
              <a:t> / </a:t>
            </a:r>
            <a:r>
              <a:rPr lang="en-US" dirty="0" err="1" smtClean="0"/>
              <a:t>metas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52759" y="3596623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Conocimientos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1333" y="3596623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Experiencia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7277" y="2413760"/>
            <a:ext cx="2157150" cy="765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Habilidades</a:t>
            </a:r>
            <a:r>
              <a:rPr lang="en-US" dirty="0" smtClean="0"/>
              <a:t> / </a:t>
            </a:r>
            <a:r>
              <a:rPr lang="en-US" dirty="0" err="1" smtClean="0"/>
              <a:t>competencias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0946" y="4487924"/>
            <a:ext cx="86460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1135" y="3109562"/>
            <a:ext cx="1353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fáciles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e </a:t>
            </a:r>
            <a:r>
              <a:rPr lang="en-US" sz="2000" dirty="0" err="1" smtClean="0"/>
              <a:t>cambiar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15828" y="4670964"/>
            <a:ext cx="1468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difíciles</a:t>
            </a:r>
            <a:endParaRPr lang="en-US" sz="2000" dirty="0" smtClean="0"/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e </a:t>
            </a:r>
            <a:r>
              <a:rPr lang="en-US" sz="2000" dirty="0" err="1" smtClean="0"/>
              <a:t>cambiar</a:t>
            </a:r>
            <a:endParaRPr lang="en-US" sz="2000" dirty="0"/>
          </a:p>
        </p:txBody>
      </p:sp>
      <p:pic>
        <p:nvPicPr>
          <p:cNvPr id="2119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err="1" smtClean="0"/>
              <a:t>Teoría</a:t>
            </a:r>
            <a:r>
              <a:rPr lang="en-US" dirty="0" smtClean="0"/>
              <a:t> </a:t>
            </a:r>
            <a:r>
              <a:rPr lang="en-US" dirty="0" err="1" smtClean="0"/>
              <a:t>triárquica</a:t>
            </a:r>
            <a:r>
              <a:rPr lang="en-US" dirty="0" smtClean="0"/>
              <a:t> de la </a:t>
            </a:r>
            <a:r>
              <a:rPr lang="en-US" dirty="0" err="1" smtClean="0"/>
              <a:t>inteligencia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ES_tradnl" sz="2000" b="1" u="sng" dirty="0"/>
              <a:t>A</a:t>
            </a:r>
            <a:r>
              <a:rPr lang="es-ES_tradnl" sz="2000" b="1" u="sng" dirty="0" smtClean="0"/>
              <a:t>nalítica</a:t>
            </a:r>
            <a:r>
              <a:rPr lang="es-ES_tradnl" sz="2000" dirty="0"/>
              <a:t>: capacidad de resolver problemas. A</a:t>
            </a:r>
            <a:r>
              <a:rPr lang="es-ES_tradnl" sz="2000" dirty="0" smtClean="0"/>
              <a:t>prendices </a:t>
            </a:r>
            <a:r>
              <a:rPr lang="es-ES_tradnl" sz="2000" dirty="0"/>
              <a:t>rápidos, ven conexiones entre problemas, capacidad de hacer deducciones, suposiciones e inferencias precisas</a:t>
            </a:r>
            <a:r>
              <a:rPr lang="es-ES_tradnl" sz="2000" dirty="0" smtClean="0"/>
              <a:t>. </a:t>
            </a:r>
            <a:endParaRPr lang="es-CR" sz="2000" dirty="0"/>
          </a:p>
          <a:p>
            <a:pPr lvl="0"/>
            <a:r>
              <a:rPr lang="es-ES_tradnl" sz="2000" b="1" dirty="0"/>
              <a:t>P</a:t>
            </a:r>
            <a:r>
              <a:rPr lang="es-ES_tradnl" sz="2000" b="1" u="sng" dirty="0" smtClean="0"/>
              <a:t>ráctica</a:t>
            </a:r>
            <a:r>
              <a:rPr lang="es-ES_tradnl" sz="2000" dirty="0"/>
              <a:t>: </a:t>
            </a:r>
            <a:r>
              <a:rPr lang="es-ES_tradnl" sz="2000" dirty="0" smtClean="0"/>
              <a:t>“inteligencia callejera”. Adaptación, conformación, </a:t>
            </a:r>
            <a:r>
              <a:rPr lang="es-ES_tradnl" sz="2000" dirty="0"/>
              <a:t>o </a:t>
            </a:r>
            <a:r>
              <a:rPr lang="es-ES_tradnl" sz="2000" dirty="0" smtClean="0"/>
              <a:t>selección de </a:t>
            </a:r>
            <a:r>
              <a:rPr lang="es-ES_tradnl" sz="2000" dirty="0"/>
              <a:t>nuevas situaciones </a:t>
            </a:r>
            <a:r>
              <a:rPr lang="es-ES_tradnl" sz="2000" dirty="0" smtClean="0"/>
              <a:t>para satisfacer </a:t>
            </a:r>
            <a:r>
              <a:rPr lang="es-ES_tradnl" sz="2000" dirty="0"/>
              <a:t>mejor sus </a:t>
            </a:r>
            <a:r>
              <a:rPr lang="es-ES_tradnl" sz="2000" dirty="0" smtClean="0"/>
              <a:t>necesidades. </a:t>
            </a:r>
            <a:r>
              <a:rPr lang="es-ES_tradnl" sz="2000" dirty="0"/>
              <a:t>“</a:t>
            </a:r>
            <a:r>
              <a:rPr lang="es-ES_tradnl" sz="2000" i="1" dirty="0"/>
              <a:t>Saber cómo se hacen las cosas y cómo hacerlas</a:t>
            </a:r>
            <a:r>
              <a:rPr lang="es-ES_tradnl" sz="2000" dirty="0" smtClean="0"/>
              <a:t>.” </a:t>
            </a:r>
          </a:p>
          <a:p>
            <a:pPr lvl="1"/>
            <a:r>
              <a:rPr lang="es-ES_tradnl" sz="2000" dirty="0" smtClean="0"/>
              <a:t>1</a:t>
            </a:r>
            <a:r>
              <a:rPr lang="es-ES_tradnl" sz="2000" dirty="0"/>
              <a:t>. “…</a:t>
            </a:r>
            <a:r>
              <a:rPr lang="es-ES_tradnl" sz="2000" i="1" dirty="0"/>
              <a:t>la inteligencia práctica está más ocupada con el conocimiento y experiencia que la inteligencia analítica</a:t>
            </a:r>
            <a:r>
              <a:rPr lang="es-ES_tradnl" sz="2000" dirty="0"/>
              <a:t>.” </a:t>
            </a:r>
            <a:endParaRPr lang="es-ES_tradnl" sz="2000" dirty="0" smtClean="0"/>
          </a:p>
          <a:p>
            <a:pPr lvl="1"/>
            <a:r>
              <a:rPr lang="es-ES_tradnl" sz="2000" dirty="0" smtClean="0"/>
              <a:t>2</a:t>
            </a:r>
            <a:r>
              <a:rPr lang="es-ES_tradnl" sz="2000" dirty="0"/>
              <a:t>. Es </a:t>
            </a:r>
            <a:r>
              <a:rPr lang="es-ES_tradnl" sz="2000" i="1" dirty="0"/>
              <a:t>específica del dominio</a:t>
            </a:r>
            <a:r>
              <a:rPr lang="es-ES_tradnl" sz="2000" dirty="0"/>
              <a:t>. “…</a:t>
            </a:r>
            <a:r>
              <a:rPr lang="es-ES_tradnl" sz="2000" i="1" dirty="0"/>
              <a:t>es en extremo útil al liderar en situaciones familiares, pero la inteligencia analítica puede desempeñar un rol más importante cuando los líderes enfrentan situaciones nuevas o novedosas</a:t>
            </a:r>
            <a:r>
              <a:rPr lang="es-ES_tradnl" sz="2000" dirty="0"/>
              <a:t>.</a:t>
            </a:r>
            <a:r>
              <a:rPr lang="es-ES_tradnl" sz="2000" dirty="0" smtClean="0"/>
              <a:t>”</a:t>
            </a:r>
            <a:endParaRPr lang="es-CR" sz="2000" dirty="0"/>
          </a:p>
          <a:p>
            <a:r>
              <a:rPr lang="es-ES_tradnl" sz="2000" b="1" u="sng" dirty="0"/>
              <a:t>C</a:t>
            </a:r>
            <a:r>
              <a:rPr lang="es-ES_tradnl" sz="2000" b="1" u="sng" dirty="0" smtClean="0"/>
              <a:t>reativa</a:t>
            </a:r>
            <a:r>
              <a:rPr lang="es-ES_tradnl" sz="2000" dirty="0"/>
              <a:t>: la habilidad de producir trabajo que sea </a:t>
            </a:r>
            <a:r>
              <a:rPr lang="es-ES_tradnl" sz="2000" u="sng" dirty="0"/>
              <a:t>novedoso</a:t>
            </a:r>
            <a:r>
              <a:rPr lang="es-ES_tradnl" sz="2000" dirty="0"/>
              <a:t> y </a:t>
            </a:r>
            <a:r>
              <a:rPr lang="es-ES_tradnl" sz="2000" u="sng" dirty="0"/>
              <a:t>útil</a:t>
            </a:r>
            <a:r>
              <a:rPr lang="es-ES_tradnl" sz="2000" dirty="0"/>
              <a:t> </a:t>
            </a:r>
            <a:r>
              <a:rPr lang="es-ES_tradnl" sz="2000" dirty="0" smtClean="0"/>
              <a:t>. Hay </a:t>
            </a:r>
            <a:r>
              <a:rPr lang="es-ES_tradnl" sz="2000" dirty="0"/>
              <a:t>relación, no perfecta, entre inteligencia analítica y creativa.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2408" y="6488668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Hughes </a:t>
            </a:r>
            <a:r>
              <a:rPr lang="en-US" dirty="0"/>
              <a:t>et al: 2007, </a:t>
            </a:r>
            <a:r>
              <a:rPr lang="en-US" dirty="0" smtClean="0"/>
              <a:t>pp.. 177-178</a:t>
            </a:r>
            <a:endParaRPr lang="en-US" dirty="0"/>
          </a:p>
        </p:txBody>
      </p:sp>
      <p:pic>
        <p:nvPicPr>
          <p:cNvPr id="2129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Bloques</a:t>
            </a:r>
            <a:r>
              <a:rPr lang="en-US" dirty="0" smtClean="0"/>
              <a:t> de </a:t>
            </a:r>
            <a:r>
              <a:rPr lang="en-US" dirty="0" err="1" smtClean="0"/>
              <a:t>contrucción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408" y="6488668"/>
            <a:ext cx="33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Hughes </a:t>
            </a:r>
            <a:r>
              <a:rPr lang="en-US" dirty="0"/>
              <a:t>et al: 2007, p. </a:t>
            </a:r>
            <a:r>
              <a:rPr lang="en-US" dirty="0" smtClean="0"/>
              <a:t>176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172" y="4679271"/>
            <a:ext cx="2418106" cy="140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Inteligencia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Inteligencia</a:t>
            </a:r>
            <a:r>
              <a:rPr lang="en-US" dirty="0" smtClean="0"/>
              <a:t> </a:t>
            </a:r>
            <a:r>
              <a:rPr lang="en-US" dirty="0" err="1" smtClean="0"/>
              <a:t>analítica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Habilidades</a:t>
            </a:r>
            <a:r>
              <a:rPr lang="en-US" dirty="0" smtClean="0"/>
              <a:t> </a:t>
            </a:r>
            <a:r>
              <a:rPr lang="en-US" dirty="0" err="1" smtClean="0"/>
              <a:t>sintéticas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Inteligencia</a:t>
            </a:r>
            <a:r>
              <a:rPr lang="en-US" dirty="0" smtClean="0"/>
              <a:t> </a:t>
            </a:r>
            <a:r>
              <a:rPr lang="en-US" dirty="0" err="1" smtClean="0"/>
              <a:t>creativa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09677" y="4679272"/>
            <a:ext cx="2157150" cy="1408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Rasgos</a:t>
            </a:r>
            <a:r>
              <a:rPr lang="en-US" dirty="0" smtClean="0"/>
              <a:t> y </a:t>
            </a:r>
            <a:r>
              <a:rPr lang="en-US" dirty="0" err="1" smtClean="0"/>
              <a:t>preferencias</a:t>
            </a:r>
            <a:r>
              <a:rPr lang="en-US" dirty="0" smtClean="0"/>
              <a:t> de la </a:t>
            </a:r>
            <a:r>
              <a:rPr lang="en-US" dirty="0" err="1" smtClean="0"/>
              <a:t>personalidad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40807" y="4679272"/>
            <a:ext cx="2157150" cy="1408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Valores</a:t>
            </a:r>
            <a:r>
              <a:rPr lang="en-US" dirty="0" smtClean="0"/>
              <a:t>, </a:t>
            </a:r>
            <a:r>
              <a:rPr lang="en-US" dirty="0" err="1" smtClean="0"/>
              <a:t>intereses</a:t>
            </a:r>
            <a:r>
              <a:rPr lang="en-US" dirty="0" smtClean="0"/>
              <a:t>, </a:t>
            </a:r>
            <a:r>
              <a:rPr lang="en-US" dirty="0" err="1" smtClean="0"/>
              <a:t>motivos</a:t>
            </a:r>
            <a:r>
              <a:rPr lang="en-US" dirty="0" smtClean="0"/>
              <a:t> / </a:t>
            </a:r>
            <a:r>
              <a:rPr lang="en-US" dirty="0" err="1" smtClean="0"/>
              <a:t>metas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354" y="3357245"/>
            <a:ext cx="2435500" cy="1004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Conocimientos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Inteligencia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1333" y="3357245"/>
            <a:ext cx="2363986" cy="1004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Experiencia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Inteligencia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7277" y="2139592"/>
            <a:ext cx="2309550" cy="103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Habilidades</a:t>
            </a:r>
            <a:r>
              <a:rPr lang="en-US" dirty="0" smtClean="0"/>
              <a:t> / </a:t>
            </a:r>
            <a:r>
              <a:rPr lang="en-US" dirty="0" err="1" smtClean="0"/>
              <a:t>competencias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err="1" smtClean="0"/>
              <a:t>Comportamientos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0946" y="4487924"/>
            <a:ext cx="86460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1135" y="3109562"/>
            <a:ext cx="1353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fáciles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e </a:t>
            </a:r>
            <a:r>
              <a:rPr lang="en-US" sz="2000" dirty="0" err="1" smtClean="0"/>
              <a:t>cambiar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15828" y="4670964"/>
            <a:ext cx="1468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difíciles</a:t>
            </a:r>
            <a:endParaRPr lang="en-US" sz="2000" dirty="0" smtClean="0"/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e </a:t>
            </a:r>
            <a:r>
              <a:rPr lang="en-US" sz="2000" dirty="0" err="1" smtClean="0"/>
              <a:t>cambiar</a:t>
            </a:r>
            <a:endParaRPr lang="en-US" sz="2000" dirty="0"/>
          </a:p>
        </p:txBody>
      </p:sp>
      <p:pic>
        <p:nvPicPr>
          <p:cNvPr id="2140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enseñanza-aprendizaje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aprendemos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aprende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r>
              <a:rPr lang="en-US" dirty="0" smtClean="0"/>
              <a:t> y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enseña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Considerarlos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.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ctividad</a:t>
            </a:r>
            <a:r>
              <a:rPr lang="en-US" dirty="0" smtClean="0"/>
              <a:t> </a:t>
            </a:r>
            <a:r>
              <a:rPr lang="en-US" dirty="0" err="1" smtClean="0"/>
              <a:t>planificada</a:t>
            </a:r>
            <a:r>
              <a:rPr lang="en-US" dirty="0" smtClean="0"/>
              <a:t> del </a:t>
            </a:r>
            <a:r>
              <a:rPr lang="en-US" dirty="0" err="1" smtClean="0"/>
              <a:t>facilitador</a:t>
            </a:r>
            <a:r>
              <a:rPr lang="en-US" dirty="0" smtClean="0"/>
              <a:t>, de </a:t>
            </a:r>
            <a:r>
              <a:rPr lang="en-US" dirty="0" err="1" smtClean="0"/>
              <a:t>acuerdo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.</a:t>
            </a:r>
          </a:p>
          <a:p>
            <a:r>
              <a:rPr lang="en-US" dirty="0" err="1"/>
              <a:t>Andragogía</a:t>
            </a:r>
            <a:r>
              <a:rPr lang="en-US" dirty="0"/>
              <a:t>: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adultos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Motivación</a:t>
            </a:r>
            <a:r>
              <a:rPr lang="en-US" dirty="0"/>
              <a:t> </a:t>
            </a:r>
            <a:r>
              <a:rPr lang="en-US" dirty="0" err="1"/>
              <a:t>intrínseca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conocimiento</a:t>
            </a:r>
            <a:r>
              <a:rPr lang="en-US" dirty="0"/>
              <a:t> y </a:t>
            </a:r>
            <a:r>
              <a:rPr lang="en-US" dirty="0" err="1"/>
              <a:t>experiencia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aplicadas</a:t>
            </a:r>
            <a:r>
              <a:rPr lang="en-US" dirty="0"/>
              <a:t> en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contextos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150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r>
              <a:rPr lang="en-US" dirty="0" err="1" smtClean="0"/>
              <a:t>Teorías</a:t>
            </a:r>
            <a:r>
              <a:rPr lang="en-US" dirty="0" smtClean="0"/>
              <a:t> del </a:t>
            </a:r>
            <a:r>
              <a:rPr lang="en-US" dirty="0" err="1" smtClean="0"/>
              <a:t>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Teorías</a:t>
            </a:r>
            <a:r>
              <a:rPr lang="en-US" dirty="0" smtClean="0"/>
              <a:t> </a:t>
            </a:r>
            <a:r>
              <a:rPr lang="en-US" dirty="0" err="1" smtClean="0"/>
              <a:t>asociacionistas</a:t>
            </a:r>
            <a:r>
              <a:rPr lang="en-US" dirty="0" smtClean="0"/>
              <a:t>: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condicionamiento</a:t>
            </a:r>
            <a:r>
              <a:rPr lang="en-US" dirty="0" smtClean="0"/>
              <a:t> </a:t>
            </a:r>
            <a:r>
              <a:rPr lang="en-US" dirty="0" err="1" smtClean="0"/>
              <a:t>estímulo</a:t>
            </a:r>
            <a:r>
              <a:rPr lang="en-US" dirty="0" smtClean="0"/>
              <a:t> – </a:t>
            </a:r>
            <a:r>
              <a:rPr lang="en-US" dirty="0" err="1" smtClean="0"/>
              <a:t>respuesta</a:t>
            </a:r>
            <a:r>
              <a:rPr lang="en-US" dirty="0" smtClean="0"/>
              <a:t>. </a:t>
            </a:r>
            <a:r>
              <a:rPr lang="en-US" dirty="0" err="1" smtClean="0"/>
              <a:t>Aprendizaje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: </a:t>
            </a:r>
            <a:r>
              <a:rPr lang="en-US" dirty="0" err="1" smtClean="0"/>
              <a:t>reforzadores</a:t>
            </a:r>
            <a:r>
              <a:rPr lang="en-US" dirty="0" smtClean="0"/>
              <a:t> y </a:t>
            </a:r>
            <a:r>
              <a:rPr lang="en-US" dirty="0" err="1" smtClean="0"/>
              <a:t>contingencias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Condicionamiento</a:t>
            </a:r>
            <a:r>
              <a:rPr lang="en-US" dirty="0" smtClean="0"/>
              <a:t> (</a:t>
            </a:r>
            <a:r>
              <a:rPr lang="en-US" dirty="0" err="1" smtClean="0"/>
              <a:t>básico</a:t>
            </a:r>
            <a:r>
              <a:rPr lang="en-US" dirty="0" smtClean="0"/>
              <a:t> y </a:t>
            </a:r>
            <a:r>
              <a:rPr lang="en-US" dirty="0" err="1" smtClean="0"/>
              <a:t>operante</a:t>
            </a:r>
            <a:r>
              <a:rPr lang="en-US" dirty="0" smtClean="0"/>
              <a:t>) o </a:t>
            </a:r>
            <a:r>
              <a:rPr lang="en-US" dirty="0" err="1" smtClean="0"/>
              <a:t>conductismo</a:t>
            </a:r>
            <a:endParaRPr lang="en-US" dirty="0" smtClean="0"/>
          </a:p>
          <a:p>
            <a:r>
              <a:rPr lang="en-US" dirty="0" err="1" smtClean="0"/>
              <a:t>Teorías</a:t>
            </a:r>
            <a:r>
              <a:rPr lang="en-US" dirty="0" smtClean="0"/>
              <a:t> </a:t>
            </a:r>
            <a:r>
              <a:rPr lang="en-US" dirty="0" err="1" smtClean="0"/>
              <a:t>mediacionales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Constructivismo</a:t>
            </a:r>
            <a:endParaRPr lang="en-US" dirty="0"/>
          </a:p>
        </p:txBody>
      </p:sp>
      <p:pic>
        <p:nvPicPr>
          <p:cNvPr id="2160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la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conceptos</a:t>
            </a:r>
            <a:r>
              <a:rPr lang="en-US" dirty="0" smtClean="0"/>
              <a:t>, </a:t>
            </a:r>
            <a:r>
              <a:rPr lang="en-US" dirty="0" err="1" smtClean="0"/>
              <a:t>agregando</a:t>
            </a:r>
            <a:r>
              <a:rPr lang="en-US" dirty="0" smtClean="0"/>
              <a:t> a los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Relacionar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conocimientos</a:t>
            </a:r>
            <a:r>
              <a:rPr lang="en-US" dirty="0" smtClean="0"/>
              <a:t> con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 (</a:t>
            </a:r>
            <a:r>
              <a:rPr lang="en-US" dirty="0" err="1" smtClean="0"/>
              <a:t>anclaje</a:t>
            </a:r>
            <a:r>
              <a:rPr lang="en-US" dirty="0" smtClean="0"/>
              <a:t>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se </a:t>
            </a:r>
            <a:r>
              <a:rPr lang="en-US" dirty="0" err="1" smtClean="0"/>
              <a:t>conocen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Memoria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recordar</a:t>
            </a:r>
            <a:r>
              <a:rPr lang="en-US" dirty="0" smtClean="0"/>
              <a:t> </a:t>
            </a:r>
            <a:r>
              <a:rPr lang="en-US" dirty="0" err="1" smtClean="0"/>
              <a:t>secuencias</a:t>
            </a:r>
            <a:r>
              <a:rPr lang="en-US" dirty="0" smtClean="0"/>
              <a:t> y </a:t>
            </a:r>
            <a:r>
              <a:rPr lang="en-US" dirty="0" err="1" smtClean="0"/>
              <a:t>objetos</a:t>
            </a:r>
            <a:r>
              <a:rPr lang="en-US" dirty="0" smtClean="0"/>
              <a:t>, no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70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/>
              <a:t>e</a:t>
            </a:r>
            <a:r>
              <a:rPr lang="en-US" dirty="0" err="1" smtClean="0"/>
              <a:t>nseñanza-aprendizaje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onocer</a:t>
            </a:r>
            <a:r>
              <a:rPr lang="en-US" dirty="0" smtClean="0"/>
              <a:t> la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 de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aprende</a:t>
            </a:r>
            <a:r>
              <a:rPr lang="en-US" dirty="0" smtClean="0"/>
              <a:t>: los </a:t>
            </a:r>
            <a:r>
              <a:rPr lang="en-US" dirty="0" err="1" smtClean="0"/>
              <a:t>conceptos</a:t>
            </a:r>
            <a:r>
              <a:rPr lang="en-US" dirty="0" smtClean="0"/>
              <a:t> y </a:t>
            </a:r>
            <a:r>
              <a:rPr lang="en-US" dirty="0" err="1" smtClean="0"/>
              <a:t>proposiciones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maneja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estabilidad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Surge AS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info se </a:t>
            </a:r>
            <a:r>
              <a:rPr lang="en-US" dirty="0" err="1" smtClean="0"/>
              <a:t>conecta</a:t>
            </a:r>
            <a:r>
              <a:rPr lang="en-US" dirty="0" smtClean="0"/>
              <a:t> con </a:t>
            </a:r>
            <a:r>
              <a:rPr lang="en-US" dirty="0" err="1" smtClean="0"/>
              <a:t>concepto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preexistente</a:t>
            </a:r>
            <a:r>
              <a:rPr lang="en-US" dirty="0" smtClean="0"/>
              <a:t> en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, </a:t>
            </a:r>
            <a:r>
              <a:rPr lang="en-US" dirty="0" err="1" smtClean="0"/>
              <a:t>actuando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anclaje</a:t>
            </a:r>
            <a:r>
              <a:rPr lang="en-US" dirty="0" smtClean="0"/>
              <a:t> de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y </a:t>
            </a:r>
            <a:r>
              <a:rPr lang="en-US" dirty="0" err="1" smtClean="0"/>
              <a:t>modificando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viejas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asociación</a:t>
            </a:r>
            <a:r>
              <a:rPr lang="en-US" dirty="0" smtClean="0"/>
              <a:t>, </a:t>
            </a:r>
            <a:r>
              <a:rPr lang="en-US" dirty="0" err="1" smtClean="0"/>
              <a:t>sino</a:t>
            </a:r>
            <a:r>
              <a:rPr lang="en-US" dirty="0" smtClean="0"/>
              <a:t> </a:t>
            </a:r>
            <a:r>
              <a:rPr lang="en-US" dirty="0" err="1" smtClean="0"/>
              <a:t>interacción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aprendizaje</a:t>
            </a:r>
            <a:r>
              <a:rPr lang="en-US" dirty="0" smtClean="0"/>
              <a:t> de </a:t>
            </a:r>
            <a:r>
              <a:rPr lang="en-US" dirty="0" err="1" smtClean="0"/>
              <a:t>relaciones</a:t>
            </a:r>
            <a:r>
              <a:rPr lang="en-US" dirty="0" smtClean="0"/>
              <a:t> entre </a:t>
            </a:r>
            <a:r>
              <a:rPr lang="en-US" dirty="0" err="1" smtClean="0"/>
              <a:t>conceptos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81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curricular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192"/>
            <a:ext cx="9144000" cy="497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467" y="5825067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Ulacit</a:t>
            </a:r>
            <a:r>
              <a:rPr lang="en-US" dirty="0" smtClean="0"/>
              <a:t> (2011)</a:t>
            </a:r>
            <a:endParaRPr lang="en-US" dirty="0"/>
          </a:p>
        </p:txBody>
      </p:sp>
      <p:pic>
        <p:nvPicPr>
          <p:cNvPr id="2191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976"/>
            <a:ext cx="8229600" cy="1143000"/>
          </a:xfrm>
        </p:spPr>
        <p:txBody>
          <a:bodyPr/>
          <a:lstStyle/>
          <a:p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competencia</a:t>
            </a:r>
            <a:r>
              <a:rPr lang="en-US" dirty="0" smtClean="0"/>
              <a:t> </a:t>
            </a:r>
            <a:r>
              <a:rPr lang="en-US" dirty="0" err="1" smtClean="0"/>
              <a:t>disciplinar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258"/>
            <a:ext cx="9144000" cy="5322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467" y="6468521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Ulacit</a:t>
            </a:r>
            <a:r>
              <a:rPr lang="en-US" dirty="0" smtClean="0"/>
              <a:t> (2011)</a:t>
            </a:r>
            <a:endParaRPr lang="en-US" dirty="0"/>
          </a:p>
        </p:txBody>
      </p:sp>
      <p:pic>
        <p:nvPicPr>
          <p:cNvPr id="2201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CR" dirty="0" smtClean="0">
                <a:latin typeface="Arial" charset="0"/>
              </a:rPr>
              <a:t>II</a:t>
            </a:r>
            <a:r>
              <a:rPr lang="es-CR" dirty="0">
                <a:latin typeface="Arial" charset="0"/>
              </a:rPr>
              <a:t>. Resolución de conflictos</a:t>
            </a:r>
            <a:endParaRPr lang="en-US" dirty="0">
              <a:latin typeface="Arial" charset="0"/>
            </a:endParaRPr>
          </a:p>
        </p:txBody>
      </p:sp>
      <p:pic>
        <p:nvPicPr>
          <p:cNvPr id="942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elemento</a:t>
            </a:r>
            <a:r>
              <a:rPr lang="en-US" dirty="0" smtClean="0"/>
              <a:t> de </a:t>
            </a:r>
            <a:r>
              <a:rPr lang="en-US" dirty="0" err="1" smtClean="0"/>
              <a:t>competencia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287"/>
            <a:ext cx="9144000" cy="48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467" y="6468521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Ulacit</a:t>
            </a:r>
            <a:r>
              <a:rPr lang="en-US" dirty="0" smtClean="0"/>
              <a:t> (2011)</a:t>
            </a:r>
            <a:endParaRPr lang="en-US" dirty="0"/>
          </a:p>
        </p:txBody>
      </p:sp>
      <p:pic>
        <p:nvPicPr>
          <p:cNvPr id="2211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658"/>
            <a:ext cx="9144000" cy="57829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12742"/>
            <a:ext cx="8229600" cy="1143000"/>
          </a:xfrm>
        </p:spPr>
        <p:txBody>
          <a:bodyPr/>
          <a:lstStyle/>
          <a:p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criterio</a:t>
            </a:r>
            <a:r>
              <a:rPr lang="en-US" dirty="0" smtClean="0"/>
              <a:t> de </a:t>
            </a:r>
            <a:r>
              <a:rPr lang="en-US" dirty="0" err="1" smtClean="0"/>
              <a:t>desempeño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9467" y="6468521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Ulacit</a:t>
            </a:r>
            <a:r>
              <a:rPr lang="en-US" dirty="0" smtClean="0"/>
              <a:t> (2011)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10267" y="5452533"/>
            <a:ext cx="2167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22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complejidad</a:t>
            </a:r>
            <a:r>
              <a:rPr lang="en-US" dirty="0" smtClean="0"/>
              <a:t> (Bloom)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965"/>
            <a:ext cx="9144000" cy="3315311"/>
          </a:xfrm>
          <a:prstGeom prst="rect">
            <a:avLst/>
          </a:prstGeom>
        </p:spPr>
      </p:pic>
      <p:pic>
        <p:nvPicPr>
          <p:cNvPr id="2232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haciendo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Evaluación</a:t>
            </a:r>
            <a:r>
              <a:rPr lang="en-US" dirty="0" smtClean="0"/>
              <a:t> de “</a:t>
            </a:r>
            <a:r>
              <a:rPr lang="en-US" dirty="0" err="1" smtClean="0"/>
              <a:t>conocimientos</a:t>
            </a:r>
            <a:r>
              <a:rPr lang="en-US" dirty="0" smtClean="0"/>
              <a:t>” versus </a:t>
            </a:r>
            <a:r>
              <a:rPr lang="en-US" dirty="0" err="1" smtClean="0"/>
              <a:t>competencias</a:t>
            </a:r>
            <a:r>
              <a:rPr lang="en-US" dirty="0" smtClean="0"/>
              <a:t> – </a:t>
            </a:r>
            <a:r>
              <a:rPr lang="en-US" dirty="0" err="1" smtClean="0"/>
              <a:t>habilidades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Examenes</a:t>
            </a:r>
            <a:r>
              <a:rPr lang="en-US" dirty="0" smtClean="0"/>
              <a:t>: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competencias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académica</a:t>
            </a:r>
            <a:r>
              <a:rPr lang="en-US" dirty="0" smtClean="0"/>
              <a:t> e informal: 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, </a:t>
            </a:r>
            <a:r>
              <a:rPr lang="en-US" dirty="0" err="1" smtClean="0"/>
              <a:t>sino</a:t>
            </a:r>
            <a:r>
              <a:rPr lang="en-US" dirty="0" smtClean="0"/>
              <a:t> de </a:t>
            </a:r>
            <a:r>
              <a:rPr lang="en-US" dirty="0" err="1" smtClean="0"/>
              <a:t>modelos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Certificación</a:t>
            </a:r>
            <a:r>
              <a:rPr lang="en-US" dirty="0" smtClean="0"/>
              <a:t>”: el </a:t>
            </a:r>
            <a:r>
              <a:rPr lang="en-US" dirty="0" err="1" smtClean="0"/>
              <a:t>rol</a:t>
            </a:r>
            <a:r>
              <a:rPr lang="en-US" dirty="0" smtClean="0"/>
              <a:t> “</a:t>
            </a:r>
            <a:r>
              <a:rPr lang="en-US" dirty="0" err="1" smtClean="0"/>
              <a:t>oculto</a:t>
            </a:r>
            <a:r>
              <a:rPr lang="en-US" dirty="0" smtClean="0"/>
              <a:t>” del </a:t>
            </a:r>
            <a:r>
              <a:rPr lang="en-US" dirty="0" err="1" smtClean="0"/>
              <a:t>facilitador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42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dirty="0" err="1" smtClean="0"/>
              <a:t>Resumen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4000" cy="2962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9467" y="5825067"/>
            <a:ext cx="215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Ulacit</a:t>
            </a:r>
            <a:r>
              <a:rPr lang="en-US" dirty="0" smtClean="0"/>
              <a:t> (2011)</a:t>
            </a:r>
            <a:endParaRPr lang="en-US" dirty="0"/>
          </a:p>
        </p:txBody>
      </p:sp>
      <p:pic>
        <p:nvPicPr>
          <p:cNvPr id="2252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dirty="0" smtClean="0"/>
              <a:t>La clave del </a:t>
            </a:r>
            <a:r>
              <a:rPr lang="en-US" dirty="0" err="1" smtClean="0"/>
              <a:t>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La </a:t>
            </a:r>
            <a:r>
              <a:rPr lang="en-US" i="1" dirty="0" err="1" smtClean="0"/>
              <a:t>única</a:t>
            </a:r>
            <a:r>
              <a:rPr lang="en-US" i="1" dirty="0" smtClean="0"/>
              <a:t> </a:t>
            </a:r>
            <a:r>
              <a:rPr lang="en-US" i="1" dirty="0" err="1" smtClean="0"/>
              <a:t>habilidad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deben</a:t>
            </a:r>
            <a:r>
              <a:rPr lang="en-US" i="1" dirty="0" smtClean="0"/>
              <a:t> </a:t>
            </a:r>
            <a:r>
              <a:rPr lang="en-US" i="1" dirty="0" err="1" smtClean="0"/>
              <a:t>aprender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… </a:t>
            </a:r>
          </a:p>
          <a:p>
            <a:pPr marL="0" indent="0" algn="ctr">
              <a:buNone/>
            </a:pPr>
            <a:r>
              <a:rPr lang="en-US" i="1" dirty="0" smtClean="0"/>
              <a:t>la de </a:t>
            </a:r>
            <a:r>
              <a:rPr lang="en-US" i="1" dirty="0" err="1" smtClean="0"/>
              <a:t>aprender</a:t>
            </a:r>
            <a:r>
              <a:rPr lang="en-US" dirty="0" smtClean="0"/>
              <a:t>”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(Seymour </a:t>
            </a:r>
            <a:r>
              <a:rPr lang="en-US" dirty="0" err="1" smtClean="0"/>
              <a:t>Papert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263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1143000"/>
          </a:xfrm>
        </p:spPr>
        <p:txBody>
          <a:bodyPr/>
          <a:lstStyle/>
          <a:p>
            <a:r>
              <a:rPr lang="en-US" dirty="0" err="1" smtClean="0"/>
              <a:t>Evaluación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construccionista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facilitar</a:t>
            </a:r>
            <a:r>
              <a:rPr lang="en-US" dirty="0" smtClean="0"/>
              <a:t> la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significados</a:t>
            </a:r>
            <a:r>
              <a:rPr lang="en-US" dirty="0" smtClean="0"/>
              <a:t>, </a:t>
            </a:r>
            <a:r>
              <a:rPr lang="en-US" dirty="0" err="1" smtClean="0"/>
              <a:t>descubriendo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recontextualización</a:t>
            </a:r>
            <a:r>
              <a:rPr lang="en-US" dirty="0" smtClean="0"/>
              <a:t> de los </a:t>
            </a:r>
            <a:r>
              <a:rPr lang="en-US" dirty="0" err="1" smtClean="0"/>
              <a:t>acontecimientos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Promover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de la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/>
              <a:t>diagnóstica</a:t>
            </a:r>
            <a:r>
              <a:rPr lang="en-US" dirty="0"/>
              <a:t> y </a:t>
            </a:r>
            <a:r>
              <a:rPr lang="en-US" dirty="0" err="1"/>
              <a:t>formativa</a:t>
            </a:r>
            <a:r>
              <a:rPr lang="en-US" dirty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retroalimentar</a:t>
            </a:r>
            <a:r>
              <a:rPr lang="en-US" dirty="0"/>
              <a:t> y el error </a:t>
            </a:r>
            <a:r>
              <a:rPr lang="en-US" dirty="0" err="1"/>
              <a:t>asumirlo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fuente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Autoevaluación</a:t>
            </a:r>
            <a:r>
              <a:rPr lang="en-US" dirty="0" smtClean="0"/>
              <a:t> y </a:t>
            </a:r>
            <a:r>
              <a:rPr lang="en-US" dirty="0" err="1" smtClean="0"/>
              <a:t>coevaluación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273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Formación</a:t>
            </a:r>
            <a:r>
              <a:rPr lang="en-US" dirty="0" smtClean="0"/>
              <a:t> en </a:t>
            </a:r>
            <a:r>
              <a:rPr lang="en-US" dirty="0" err="1" smtClean="0"/>
              <a:t>resolución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r>
              <a:rPr lang="en-US" dirty="0" smtClean="0"/>
              <a:t>, </a:t>
            </a:r>
            <a:r>
              <a:rPr lang="en-US" dirty="0" err="1" smtClean="0"/>
              <a:t>negociación</a:t>
            </a:r>
            <a:r>
              <a:rPr lang="en-US" dirty="0" smtClean="0"/>
              <a:t>, </a:t>
            </a:r>
            <a:r>
              <a:rPr lang="en-US" dirty="0" err="1" smtClean="0"/>
              <a:t>facilitación</a:t>
            </a:r>
            <a:r>
              <a:rPr lang="en-US" dirty="0" smtClean="0"/>
              <a:t>, </a:t>
            </a:r>
            <a:r>
              <a:rPr lang="en-US" dirty="0" err="1" smtClean="0"/>
              <a:t>mediación</a:t>
            </a:r>
            <a:r>
              <a:rPr lang="en-US" dirty="0" smtClean="0"/>
              <a:t>, </a:t>
            </a:r>
            <a:r>
              <a:rPr lang="en-US" dirty="0" err="1" smtClean="0"/>
              <a:t>conciliación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83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err="1" smtClean="0"/>
              <a:t>Competencias</a:t>
            </a:r>
            <a:r>
              <a:rPr lang="en-US" dirty="0" smtClean="0"/>
              <a:t> </a:t>
            </a:r>
            <a:r>
              <a:rPr lang="en-US" dirty="0" err="1" smtClean="0"/>
              <a:t>ciudadanas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onocimientos</a:t>
            </a:r>
            <a:r>
              <a:rPr lang="en-US" dirty="0"/>
              <a:t>, </a:t>
            </a:r>
            <a:r>
              <a:rPr lang="en-US" dirty="0" err="1"/>
              <a:t>habilidades</a:t>
            </a:r>
            <a:r>
              <a:rPr lang="en-US" dirty="0"/>
              <a:t> y </a:t>
            </a:r>
            <a:r>
              <a:rPr lang="en-US" dirty="0" err="1"/>
              <a:t>destrezas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personas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relacionarse</a:t>
            </a:r>
            <a:r>
              <a:rPr lang="en-US" dirty="0"/>
              <a:t> entre </a:t>
            </a:r>
            <a:r>
              <a:rPr lang="en-US" dirty="0" err="1" smtClean="0"/>
              <a:t>sí</a:t>
            </a:r>
            <a:r>
              <a:rPr lang="en-US" dirty="0" smtClean="0"/>
              <a:t>́ </a:t>
            </a:r>
            <a:r>
              <a:rPr lang="en-US" dirty="0"/>
              <a:t>y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comunidades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cuales</a:t>
            </a:r>
            <a:r>
              <a:rPr lang="en-US" dirty="0"/>
              <a:t> </a:t>
            </a:r>
            <a:r>
              <a:rPr lang="en-US" dirty="0" err="1"/>
              <a:t>pertenecen</a:t>
            </a:r>
            <a:r>
              <a:rPr lang="en-US" dirty="0"/>
              <a:t>,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 smtClean="0"/>
              <a:t>pacífica</a:t>
            </a:r>
            <a:r>
              <a:rPr lang="en-US" dirty="0" smtClean="0"/>
              <a:t> (no </a:t>
            </a:r>
            <a:r>
              <a:rPr lang="en-US" dirty="0" err="1" smtClean="0"/>
              <a:t>violenta</a:t>
            </a:r>
            <a:r>
              <a:rPr lang="en-US" dirty="0" smtClean="0"/>
              <a:t>) y </a:t>
            </a:r>
            <a:r>
              <a:rPr lang="en-US" dirty="0" err="1" smtClean="0"/>
              <a:t>constructiva</a:t>
            </a:r>
            <a:endParaRPr lang="en-US" dirty="0" smtClean="0"/>
          </a:p>
          <a:p>
            <a:pPr lvl="1"/>
            <a:r>
              <a:rPr lang="en-US" dirty="0" err="1" smtClean="0"/>
              <a:t>Comunicativas</a:t>
            </a:r>
            <a:endParaRPr lang="en-US" dirty="0" smtClean="0"/>
          </a:p>
          <a:p>
            <a:pPr lvl="1"/>
            <a:r>
              <a:rPr lang="en-US" dirty="0" err="1" smtClean="0"/>
              <a:t>Cognitivas</a:t>
            </a:r>
            <a:endParaRPr lang="en-US" dirty="0" smtClean="0"/>
          </a:p>
          <a:p>
            <a:pPr lvl="1"/>
            <a:r>
              <a:rPr lang="en-US" dirty="0" err="1" smtClean="0"/>
              <a:t>Emocionales</a:t>
            </a:r>
            <a:endParaRPr lang="en-US" dirty="0" smtClean="0"/>
          </a:p>
          <a:p>
            <a:pPr lvl="1"/>
            <a:r>
              <a:rPr lang="en-US" dirty="0" err="1" smtClean="0"/>
              <a:t>Integradoras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2293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US" dirty="0" err="1" smtClean="0"/>
              <a:t>Competencias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Cognitivas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Toma</a:t>
            </a:r>
            <a:r>
              <a:rPr lang="en-US" dirty="0" smtClean="0"/>
              <a:t> de </a:t>
            </a:r>
            <a:r>
              <a:rPr lang="en-US" dirty="0" err="1" smtClean="0"/>
              <a:t>perspectiva</a:t>
            </a:r>
            <a:r>
              <a:rPr lang="en-US" dirty="0" smtClean="0"/>
              <a:t>: </a:t>
            </a:r>
            <a:r>
              <a:rPr lang="en-US" i="1" dirty="0" err="1" smtClean="0"/>
              <a:t>entender</a:t>
            </a:r>
            <a:r>
              <a:rPr lang="en-US" i="1" dirty="0" smtClean="0"/>
              <a:t> </a:t>
            </a:r>
            <a:r>
              <a:rPr lang="en-US" i="1" dirty="0" err="1"/>
              <a:t>racionalmente</a:t>
            </a:r>
            <a:r>
              <a:rPr lang="en-US" i="1" dirty="0"/>
              <a:t> </a:t>
            </a:r>
            <a:r>
              <a:rPr lang="en-US" dirty="0"/>
              <a:t>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perspectiva</a:t>
            </a:r>
            <a:r>
              <a:rPr lang="en-US" dirty="0"/>
              <a:t> del “</a:t>
            </a:r>
            <a:r>
              <a:rPr lang="en-US" dirty="0" err="1"/>
              <a:t>otro</a:t>
            </a:r>
            <a:r>
              <a:rPr lang="en-US" dirty="0"/>
              <a:t>”,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y </a:t>
            </a:r>
            <a:r>
              <a:rPr lang="en-US" dirty="0" err="1"/>
              <a:t>motivaciones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Interpretación</a:t>
            </a:r>
            <a:r>
              <a:rPr lang="en-US" dirty="0" smtClean="0"/>
              <a:t> de </a:t>
            </a:r>
            <a:r>
              <a:rPr lang="en-US" dirty="0" err="1" smtClean="0"/>
              <a:t>intenciones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Generación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Identificación</a:t>
            </a:r>
            <a:r>
              <a:rPr lang="en-US" dirty="0" smtClean="0"/>
              <a:t> de MAAN</a:t>
            </a:r>
          </a:p>
          <a:p>
            <a:pPr lvl="1"/>
            <a:r>
              <a:rPr lang="en-US" dirty="0" err="1" smtClean="0"/>
              <a:t>Anticipación</a:t>
            </a:r>
            <a:r>
              <a:rPr lang="en-US" dirty="0" smtClean="0"/>
              <a:t> de </a:t>
            </a:r>
            <a:r>
              <a:rPr lang="en-US" dirty="0" err="1" smtClean="0"/>
              <a:t>consecuencias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Comunicacionales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endParaRPr lang="en-US" dirty="0" smtClean="0"/>
          </a:p>
          <a:p>
            <a:pPr lvl="1"/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n-US" dirty="0" err="1" smtClean="0"/>
              <a:t>asertiva</a:t>
            </a:r>
            <a:endParaRPr lang="en-US" dirty="0" smtClean="0"/>
          </a:p>
          <a:p>
            <a:r>
              <a:rPr lang="en-US" dirty="0" err="1" smtClean="0"/>
              <a:t>Emocionales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Control de </a:t>
            </a:r>
            <a:r>
              <a:rPr lang="en-US" dirty="0" err="1" smtClean="0"/>
              <a:t>emociones</a:t>
            </a:r>
            <a:endParaRPr lang="en-US" dirty="0" smtClean="0"/>
          </a:p>
          <a:p>
            <a:pPr lvl="1"/>
            <a:r>
              <a:rPr lang="en-US" dirty="0" err="1" smtClean="0"/>
              <a:t>Empatía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Reflejar</a:t>
            </a:r>
            <a:endParaRPr lang="en-US" dirty="0" smtClean="0"/>
          </a:p>
          <a:p>
            <a:r>
              <a:rPr lang="en-US" dirty="0" err="1" smtClean="0"/>
              <a:t>Integradoras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Convivencia</a:t>
            </a:r>
            <a:r>
              <a:rPr lang="en-US" dirty="0" smtClean="0"/>
              <a:t> </a:t>
            </a:r>
            <a:r>
              <a:rPr lang="en-US" dirty="0" err="1" smtClean="0"/>
              <a:t>ciudadana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04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ＭＳ Ｐゴシック" charset="0"/>
              </a:rPr>
              <a:t>Grandes escuelas de RC</a:t>
            </a:r>
            <a:endParaRPr lang="es-ES" dirty="0">
              <a:latin typeface="Arial" charset="0"/>
              <a:cs typeface="ＭＳ Ｐゴシック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b="1" i="1">
                <a:solidFill>
                  <a:srgbClr val="CC3300"/>
                </a:solidFill>
                <a:latin typeface="Arial" charset="0"/>
                <a:cs typeface="ＭＳ Ｐゴシック" charset="0"/>
              </a:rPr>
              <a:t>Harvard (PON):</a:t>
            </a:r>
            <a:r>
              <a:rPr lang="es-CR">
                <a:latin typeface="Arial" charset="0"/>
                <a:cs typeface="ＭＳ Ｐゴシック" charset="0"/>
              </a:rPr>
              <a:t> énfasis en la satisfacción mutua de los intereses. “Acuerdista”</a:t>
            </a:r>
          </a:p>
          <a:p>
            <a:pPr eaLnBrk="1" hangingPunct="1"/>
            <a:r>
              <a:rPr lang="es-CR" b="1" i="1">
                <a:solidFill>
                  <a:srgbClr val="CC3300"/>
                </a:solidFill>
                <a:latin typeface="Arial" charset="0"/>
                <a:cs typeface="ＭＳ Ｐゴシック" charset="0"/>
              </a:rPr>
              <a:t>Transformativa</a:t>
            </a:r>
            <a:r>
              <a:rPr lang="es-CR">
                <a:latin typeface="Arial" charset="0"/>
                <a:cs typeface="ＭＳ Ｐゴシック" charset="0"/>
              </a:rPr>
              <a:t>: énfasis en la transformación de las relaciones interpersonales. “Filosófica”</a:t>
            </a:r>
          </a:p>
          <a:p>
            <a:pPr eaLnBrk="1" hangingPunct="1"/>
            <a:r>
              <a:rPr lang="es-CR" b="1" i="1">
                <a:solidFill>
                  <a:srgbClr val="CC3300"/>
                </a:solidFill>
                <a:latin typeface="Arial" charset="0"/>
                <a:cs typeface="ＭＳ Ｐゴシック" charset="0"/>
              </a:rPr>
              <a:t>Comunicacional</a:t>
            </a:r>
            <a:r>
              <a:rPr lang="es-CR">
                <a:latin typeface="Arial" charset="0"/>
                <a:cs typeface="ＭＳ Ｐゴシック" charset="0"/>
              </a:rPr>
              <a:t>: el conflicto es finalmente una narración de historias. </a:t>
            </a:r>
            <a:endParaRPr lang="es-ES">
              <a:latin typeface="Arial" charset="0"/>
              <a:cs typeface="ＭＳ Ｐゴシック" charset="0"/>
            </a:endParaRPr>
          </a:p>
        </p:txBody>
      </p:sp>
      <p:pic>
        <p:nvPicPr>
          <p:cNvPr id="952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Competencias</a:t>
            </a:r>
            <a:r>
              <a:rPr lang="en-US" dirty="0" smtClean="0"/>
              <a:t> y </a:t>
            </a:r>
            <a:r>
              <a:rPr lang="en-US" dirty="0" err="1" smtClean="0"/>
              <a:t>habilidades</a:t>
            </a:r>
            <a:r>
              <a:rPr lang="en-US" dirty="0" smtClean="0"/>
              <a:t> en RC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activamente</a:t>
            </a:r>
            <a:r>
              <a:rPr lang="en-US" dirty="0" smtClean="0"/>
              <a:t> a la </a:t>
            </a:r>
            <a:r>
              <a:rPr lang="en-US" dirty="0" err="1" smtClean="0"/>
              <a:t>partes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Identifica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conflicto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Construye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agenda de </a:t>
            </a:r>
            <a:r>
              <a:rPr lang="en-US" dirty="0" err="1" smtClean="0"/>
              <a:t>negociación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Evalúa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con </a:t>
            </a:r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y </a:t>
            </a:r>
            <a:r>
              <a:rPr lang="en-US" dirty="0" err="1" smtClean="0"/>
              <a:t>subjetivos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Escribe</a:t>
            </a:r>
            <a:r>
              <a:rPr lang="en-US" dirty="0" smtClean="0"/>
              <a:t>, </a:t>
            </a:r>
            <a:r>
              <a:rPr lang="en-US" dirty="0" err="1" smtClean="0"/>
              <a:t>conjuntamente</a:t>
            </a:r>
            <a:r>
              <a:rPr lang="en-US" dirty="0" smtClean="0"/>
              <a:t>,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justos</a:t>
            </a:r>
            <a:r>
              <a:rPr lang="en-US" dirty="0" smtClean="0"/>
              <a:t>, </a:t>
            </a:r>
            <a:r>
              <a:rPr lang="en-US" dirty="0" err="1" smtClean="0"/>
              <a:t>viables</a:t>
            </a:r>
            <a:r>
              <a:rPr lang="en-US" dirty="0" smtClean="0"/>
              <a:t> y </a:t>
            </a:r>
            <a:r>
              <a:rPr lang="en-US" dirty="0" err="1" smtClean="0"/>
              <a:t>legales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14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en-US" dirty="0" err="1" smtClean="0"/>
              <a:t>Metodologías</a:t>
            </a:r>
            <a:r>
              <a:rPr lang="en-US" dirty="0" smtClean="0"/>
              <a:t> de </a:t>
            </a:r>
            <a:r>
              <a:rPr lang="en-US" dirty="0" err="1" smtClean="0"/>
              <a:t>enseñanza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Cápsulas</a:t>
            </a:r>
            <a:r>
              <a:rPr lang="en-US" dirty="0" smtClean="0"/>
              <a:t> </a:t>
            </a:r>
            <a:r>
              <a:rPr lang="en-US" dirty="0" err="1" smtClean="0"/>
              <a:t>teóricas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Ejercicios</a:t>
            </a:r>
            <a:endParaRPr lang="en-US" dirty="0" smtClean="0"/>
          </a:p>
          <a:p>
            <a:r>
              <a:rPr lang="en-US" dirty="0" err="1" smtClean="0"/>
              <a:t>Bitácoras</a:t>
            </a:r>
            <a:endParaRPr lang="en-US" dirty="0"/>
          </a:p>
          <a:p>
            <a:r>
              <a:rPr lang="en-US" dirty="0" err="1" smtClean="0"/>
              <a:t>Conversatorios</a:t>
            </a:r>
            <a:r>
              <a:rPr lang="en-US" dirty="0" smtClean="0"/>
              <a:t> </a:t>
            </a:r>
            <a:r>
              <a:rPr lang="en-US" dirty="0" err="1" smtClean="0"/>
              <a:t>dirigidos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casos</a:t>
            </a:r>
            <a:r>
              <a:rPr lang="en-US" dirty="0" smtClean="0"/>
              <a:t>: de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escritas</a:t>
            </a:r>
            <a:r>
              <a:rPr lang="en-US" dirty="0" smtClean="0"/>
              <a:t>, </a:t>
            </a:r>
            <a:r>
              <a:rPr lang="en-US" dirty="0" err="1" smtClean="0"/>
              <a:t>audiovisuales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Foros</a:t>
            </a:r>
            <a:r>
              <a:rPr lang="en-US" dirty="0" smtClean="0"/>
              <a:t> de </a:t>
            </a:r>
            <a:r>
              <a:rPr lang="en-US" dirty="0" err="1" smtClean="0"/>
              <a:t>discusión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24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/>
          <a:lstStyle/>
          <a:p>
            <a:r>
              <a:rPr lang="en-US" dirty="0" smtClean="0"/>
              <a:t>EL RETO!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Establecer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medir</a:t>
            </a:r>
            <a:r>
              <a:rPr lang="en-US" dirty="0" smtClean="0"/>
              <a:t> (</a:t>
            </a:r>
            <a:r>
              <a:rPr lang="en-US" dirty="0" err="1" smtClean="0"/>
              <a:t>logro</a:t>
            </a:r>
            <a:r>
              <a:rPr lang="en-US" dirty="0" smtClean="0"/>
              <a:t>)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compentencias</a:t>
            </a:r>
            <a:r>
              <a:rPr lang="en-US" dirty="0" smtClean="0"/>
              <a:t> y </a:t>
            </a:r>
            <a:r>
              <a:rPr lang="en-US" dirty="0" err="1" smtClean="0"/>
              <a:t>habilidades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Criterios</a:t>
            </a:r>
            <a:r>
              <a:rPr lang="en-US" dirty="0" smtClean="0"/>
              <a:t> de </a:t>
            </a:r>
            <a:r>
              <a:rPr lang="en-US" dirty="0" err="1" smtClean="0"/>
              <a:t>desempeño</a:t>
            </a:r>
            <a:r>
              <a:rPr lang="en-US" dirty="0" smtClean="0"/>
              <a:t>.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construye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agenda </a:t>
            </a:r>
            <a:r>
              <a:rPr lang="en-US" dirty="0" err="1" smtClean="0"/>
              <a:t>basada</a:t>
            </a:r>
            <a:r>
              <a:rPr lang="en-US" dirty="0" smtClean="0"/>
              <a:t> en </a:t>
            </a:r>
            <a:r>
              <a:rPr lang="en-US" dirty="0" err="1" smtClean="0"/>
              <a:t>intereses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integrativos</a:t>
            </a:r>
            <a:r>
              <a:rPr lang="en-US" dirty="0" smtClean="0"/>
              <a:t> </a:t>
            </a:r>
            <a:r>
              <a:rPr lang="en-US" dirty="0" err="1" smtClean="0"/>
              <a:t>justos</a:t>
            </a:r>
            <a:r>
              <a:rPr lang="en-US" dirty="0" smtClean="0"/>
              <a:t>, </a:t>
            </a:r>
            <a:r>
              <a:rPr lang="en-US" dirty="0" err="1" smtClean="0"/>
              <a:t>viables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r>
              <a:rPr lang="en-US" dirty="0" smtClean="0"/>
              <a:t> y </a:t>
            </a:r>
            <a:r>
              <a:rPr lang="en-US" dirty="0" err="1" smtClean="0"/>
              <a:t>sostenibles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34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872072"/>
            <a:ext cx="2017889" cy="127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Cápsulas</a:t>
            </a:r>
            <a:r>
              <a:rPr lang="en-US" dirty="0" smtClean="0"/>
              <a:t> </a:t>
            </a:r>
            <a:r>
              <a:rPr lang="en-US" dirty="0" err="1" smtClean="0"/>
              <a:t>teóricas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40400" y="3403613"/>
            <a:ext cx="2017889" cy="127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Ejercicios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11111" y="3403613"/>
            <a:ext cx="2017889" cy="127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reflexivo</a:t>
            </a:r>
            <a:endParaRPr lang="en-US" dirty="0"/>
          </a:p>
        </p:txBody>
      </p:sp>
      <p:cxnSp>
        <p:nvCxnSpPr>
          <p:cNvPr id="8" name="Curved Connector 7"/>
          <p:cNvCxnSpPr>
            <a:stCxn id="2" idx="6"/>
            <a:endCxn id="3" idx="0"/>
          </p:cNvCxnSpPr>
          <p:nvPr/>
        </p:nvCxnSpPr>
        <p:spPr>
          <a:xfrm>
            <a:off x="5446889" y="1507072"/>
            <a:ext cx="1302456" cy="189654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3" idx="4"/>
            <a:endCxn id="4" idx="4"/>
          </p:cNvCxnSpPr>
          <p:nvPr/>
        </p:nvCxnSpPr>
        <p:spPr>
          <a:xfrm rot="5400000">
            <a:off x="4584701" y="2508969"/>
            <a:ext cx="12700" cy="4329289"/>
          </a:xfrm>
          <a:prstGeom prst="curvedConnector3">
            <a:avLst>
              <a:gd name="adj1" fmla="val 953334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0"/>
            <a:endCxn id="2" idx="2"/>
          </p:cNvCxnSpPr>
          <p:nvPr/>
        </p:nvCxnSpPr>
        <p:spPr>
          <a:xfrm rot="5400000" flipH="1" flipV="1">
            <a:off x="1976258" y="1950871"/>
            <a:ext cx="1896541" cy="100894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1634" y="2946422"/>
            <a:ext cx="154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Entusiasmar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/>
              <a:t>r</a:t>
            </a:r>
            <a:r>
              <a:rPr lang="en-US" dirty="0" err="1" smtClean="0"/>
              <a:t>acionalmente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confianza</a:t>
            </a:r>
            <a:r>
              <a:rPr lang="en-US" dirty="0" smtClean="0"/>
              <a:t> – </a:t>
            </a:r>
          </a:p>
          <a:p>
            <a:pPr algn="ctr"/>
            <a:r>
              <a:rPr lang="en-US" dirty="0" err="1" smtClean="0"/>
              <a:t>fundada</a:t>
            </a:r>
            <a:r>
              <a:rPr lang="en-US" dirty="0"/>
              <a:t>)</a:t>
            </a:r>
          </a:p>
        </p:txBody>
      </p:sp>
      <p:pic>
        <p:nvPicPr>
          <p:cNvPr id="2344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6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competencias</a:t>
            </a:r>
            <a:r>
              <a:rPr lang="en-US" dirty="0" smtClean="0"/>
              <a:t> y </a:t>
            </a:r>
            <a:r>
              <a:rPr lang="en-US" dirty="0" err="1" smtClean="0"/>
              <a:t>destrezas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el </a:t>
            </a:r>
            <a:r>
              <a:rPr lang="en-US" dirty="0" err="1" smtClean="0"/>
              <a:t>grupo</a:t>
            </a:r>
            <a:r>
              <a:rPr lang="en-US" dirty="0" smtClean="0"/>
              <a:t>: </a:t>
            </a:r>
            <a:r>
              <a:rPr lang="en-US" dirty="0" err="1" smtClean="0"/>
              <a:t>diagnóstico</a:t>
            </a:r>
            <a:r>
              <a:rPr lang="en-US" dirty="0" smtClean="0"/>
              <a:t> y </a:t>
            </a:r>
            <a:r>
              <a:rPr lang="en-US" dirty="0" err="1" smtClean="0"/>
              <a:t>prospectiva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– </a:t>
            </a:r>
            <a:r>
              <a:rPr lang="en-US" dirty="0" err="1" smtClean="0"/>
              <a:t>aplicación</a:t>
            </a:r>
            <a:r>
              <a:rPr lang="en-US" dirty="0" smtClean="0"/>
              <a:t> posterior.</a:t>
            </a:r>
          </a:p>
          <a:p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: </a:t>
            </a:r>
            <a:r>
              <a:rPr lang="en-US" dirty="0" err="1" smtClean="0"/>
              <a:t>facilitador</a:t>
            </a:r>
            <a:r>
              <a:rPr lang="en-US" dirty="0" smtClean="0"/>
              <a:t> y </a:t>
            </a:r>
            <a:r>
              <a:rPr lang="en-US" dirty="0" err="1" smtClean="0"/>
              <a:t>grupo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Perfil</a:t>
            </a:r>
            <a:r>
              <a:rPr lang="en-US" dirty="0" smtClean="0"/>
              <a:t> de los </a:t>
            </a:r>
            <a:r>
              <a:rPr lang="en-US" dirty="0" err="1" smtClean="0"/>
              <a:t>participantes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Edades</a:t>
            </a:r>
            <a:endParaRPr lang="en-US" dirty="0" smtClean="0"/>
          </a:p>
          <a:p>
            <a:pPr lvl="1"/>
            <a:r>
              <a:rPr lang="en-US" dirty="0" err="1" smtClean="0"/>
              <a:t>Formación</a:t>
            </a:r>
            <a:r>
              <a:rPr lang="en-US" dirty="0" smtClean="0"/>
              <a:t>: </a:t>
            </a:r>
            <a:r>
              <a:rPr lang="en-US" dirty="0" err="1" smtClean="0"/>
              <a:t>académica</a:t>
            </a:r>
            <a:r>
              <a:rPr lang="en-US" dirty="0" smtClean="0"/>
              <a:t> - </a:t>
            </a:r>
            <a:r>
              <a:rPr lang="en-US" dirty="0" err="1" smtClean="0"/>
              <a:t>especializada</a:t>
            </a:r>
            <a:endParaRPr lang="en-US" dirty="0" smtClean="0"/>
          </a:p>
          <a:p>
            <a:pPr lvl="1"/>
            <a:r>
              <a:rPr lang="en-US" dirty="0" err="1" smtClean="0"/>
              <a:t>Posición</a:t>
            </a:r>
            <a:r>
              <a:rPr lang="en-US" dirty="0" smtClean="0"/>
              <a:t> – </a:t>
            </a:r>
            <a:r>
              <a:rPr lang="en-US" dirty="0" err="1" smtClean="0"/>
              <a:t>rol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Experiencias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hechos</a:t>
            </a:r>
            <a:r>
              <a:rPr lang="en-US" dirty="0" smtClean="0"/>
              <a:t> a la </a:t>
            </a:r>
            <a:r>
              <a:rPr lang="en-US" dirty="0" err="1" smtClean="0"/>
              <a:t>medida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355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 de CJ?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intervención</a:t>
            </a:r>
            <a:endParaRPr lang="en-US" dirty="0" smtClean="0"/>
          </a:p>
          <a:p>
            <a:r>
              <a:rPr lang="en-US" dirty="0" err="1" smtClean="0"/>
              <a:t>Competencias</a:t>
            </a:r>
            <a:r>
              <a:rPr lang="en-US" dirty="0" smtClean="0"/>
              <a:t> – </a:t>
            </a:r>
            <a:r>
              <a:rPr lang="en-US" dirty="0" err="1" smtClean="0"/>
              <a:t>destrezas</a:t>
            </a:r>
            <a:r>
              <a:rPr lang="en-US" dirty="0" smtClean="0"/>
              <a:t> (no </a:t>
            </a:r>
            <a:r>
              <a:rPr lang="en-US" dirty="0" err="1" smtClean="0"/>
              <a:t>contenidos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mínimas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: </a:t>
            </a:r>
            <a:r>
              <a:rPr lang="en-US" dirty="0" err="1" smtClean="0"/>
              <a:t>básica</a:t>
            </a:r>
            <a:r>
              <a:rPr lang="en-US" dirty="0" smtClean="0"/>
              <a:t> – </a:t>
            </a:r>
            <a:r>
              <a:rPr lang="en-US" dirty="0" err="1" smtClean="0"/>
              <a:t>intermedia</a:t>
            </a:r>
            <a:r>
              <a:rPr lang="en-US" dirty="0" smtClean="0"/>
              <a:t> – </a:t>
            </a:r>
            <a:r>
              <a:rPr lang="en-US" dirty="0" err="1" smtClean="0"/>
              <a:t>avanzada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Programa</a:t>
            </a:r>
            <a:r>
              <a:rPr lang="en-US" dirty="0" smtClean="0"/>
              <a:t> – plan</a:t>
            </a:r>
          </a:p>
          <a:p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en-US" dirty="0" err="1" smtClean="0"/>
              <a:t>formadores</a:t>
            </a:r>
            <a:endParaRPr lang="en-US" dirty="0" smtClean="0"/>
          </a:p>
          <a:p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formación</a:t>
            </a:r>
            <a:r>
              <a:rPr lang="en-US" dirty="0" smtClean="0"/>
              <a:t>: </a:t>
            </a:r>
            <a:r>
              <a:rPr lang="en-US" dirty="0" err="1" smtClean="0"/>
              <a:t>manuales</a:t>
            </a:r>
            <a:r>
              <a:rPr lang="en-US" dirty="0" smtClean="0"/>
              <a:t> del </a:t>
            </a:r>
            <a:r>
              <a:rPr lang="en-US" dirty="0" err="1" smtClean="0"/>
              <a:t>participante</a:t>
            </a:r>
            <a:r>
              <a:rPr lang="en-US" dirty="0" smtClean="0"/>
              <a:t> y el </a:t>
            </a:r>
            <a:r>
              <a:rPr lang="en-US" dirty="0" err="1" smtClean="0"/>
              <a:t>facilitador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65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err="1" smtClean="0"/>
              <a:t>Fases</a:t>
            </a:r>
            <a:r>
              <a:rPr lang="en-US" dirty="0" smtClean="0"/>
              <a:t> de la </a:t>
            </a:r>
            <a:r>
              <a:rPr lang="en-US" dirty="0" err="1" smtClean="0"/>
              <a:t>capacitación</a:t>
            </a:r>
            <a:endParaRPr lang="en-US" dirty="0"/>
          </a:p>
        </p:txBody>
      </p:sp>
      <p:pic>
        <p:nvPicPr>
          <p:cNvPr id="3" name="Picture 2" descr="Fases capacitación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2" y="1435100"/>
            <a:ext cx="7691074" cy="5149248"/>
          </a:xfrm>
          <a:prstGeom prst="rect">
            <a:avLst/>
          </a:prstGeom>
        </p:spPr>
      </p:pic>
      <p:pic>
        <p:nvPicPr>
          <p:cNvPr id="2375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curricular en 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Flexible.</a:t>
            </a:r>
          </a:p>
          <a:p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casos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Combinación</a:t>
            </a:r>
            <a:r>
              <a:rPr lang="en-US" dirty="0" smtClean="0"/>
              <a:t> de </a:t>
            </a:r>
            <a:r>
              <a:rPr lang="en-US" dirty="0" err="1" smtClean="0"/>
              <a:t>cápsulas</a:t>
            </a:r>
            <a:r>
              <a:rPr lang="en-US" dirty="0" smtClean="0"/>
              <a:t> </a:t>
            </a:r>
            <a:r>
              <a:rPr lang="en-US" dirty="0" err="1" smtClean="0"/>
              <a:t>teóricas</a:t>
            </a:r>
            <a:r>
              <a:rPr lang="en-US" dirty="0" smtClean="0"/>
              <a:t> </a:t>
            </a:r>
            <a:r>
              <a:rPr lang="en-US" dirty="0" err="1" smtClean="0"/>
              <a:t>puntuales</a:t>
            </a:r>
            <a:r>
              <a:rPr lang="en-US" dirty="0" smtClean="0"/>
              <a:t>, con </a:t>
            </a:r>
            <a:r>
              <a:rPr lang="en-US" dirty="0" err="1" smtClean="0"/>
              <a:t>aplicaciones</a:t>
            </a:r>
            <a:r>
              <a:rPr lang="en-US" dirty="0" smtClean="0"/>
              <a:t> </a:t>
            </a:r>
            <a:r>
              <a:rPr lang="en-US" dirty="0" err="1" smtClean="0"/>
              <a:t>vía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, </a:t>
            </a:r>
            <a:r>
              <a:rPr lang="en-US" dirty="0" err="1" smtClean="0"/>
              <a:t>experiencias</a:t>
            </a:r>
            <a:r>
              <a:rPr lang="en-US" dirty="0" smtClean="0"/>
              <a:t> y </a:t>
            </a:r>
            <a:r>
              <a:rPr lang="en-US" dirty="0" err="1" smtClean="0"/>
              <a:t>casos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competencias</a:t>
            </a:r>
            <a:r>
              <a:rPr lang="en-US" dirty="0" smtClean="0"/>
              <a:t> y </a:t>
            </a:r>
            <a:r>
              <a:rPr lang="en-US" dirty="0" err="1" smtClean="0"/>
              <a:t>habilidades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analítica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creativa</a:t>
            </a:r>
            <a:r>
              <a:rPr lang="en-US" dirty="0" smtClean="0"/>
              <a:t>. </a:t>
            </a:r>
            <a:r>
              <a:rPr lang="en-US" dirty="0" err="1" smtClean="0"/>
              <a:t>Coevaluación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385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298"/>
            <a:ext cx="8229600" cy="1143000"/>
          </a:xfrm>
        </p:spPr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agenda (</a:t>
            </a:r>
            <a:r>
              <a:rPr lang="en-US" dirty="0" err="1" smtClean="0"/>
              <a:t>básica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Modelo de age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3" y="811458"/>
            <a:ext cx="7534921" cy="60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: Plan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558800"/>
            <a:ext cx="2472267" cy="2252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Nuevo Centro de </a:t>
            </a:r>
            <a:r>
              <a:rPr lang="en-US" dirty="0" err="1" smtClean="0"/>
              <a:t>Mediación</a:t>
            </a:r>
            <a:r>
              <a:rPr lang="en-US" dirty="0" smtClean="0"/>
              <a:t> / </a:t>
            </a:r>
            <a:r>
              <a:rPr lang="en-US" dirty="0" err="1" smtClean="0"/>
              <a:t>Conciliación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 smtClean="0"/>
              <a:t> “D. </a:t>
            </a:r>
            <a:r>
              <a:rPr lang="en-US" dirty="0" err="1" smtClean="0"/>
              <a:t>Privado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 (40 hrs.)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50000" y="558800"/>
            <a:ext cx="2472267" cy="2252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abogados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mediar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juicios</a:t>
            </a:r>
            <a:r>
              <a:rPr lang="en-US" dirty="0" smtClean="0"/>
              <a:t> y </a:t>
            </a:r>
            <a:r>
              <a:rPr lang="en-US" dirty="0" err="1" smtClean="0"/>
              <a:t>casos</a:t>
            </a:r>
            <a:r>
              <a:rPr lang="en-US" dirty="0" smtClean="0"/>
              <a:t> del </a:t>
            </a:r>
            <a:r>
              <a:rPr lang="en-US" dirty="0" err="1" smtClean="0"/>
              <a:t>Bufete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4402667"/>
            <a:ext cx="2472267" cy="2252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Jefe</a:t>
            </a:r>
            <a:r>
              <a:rPr lang="en-US" dirty="0" smtClean="0"/>
              <a:t> me </a:t>
            </a:r>
            <a:r>
              <a:rPr lang="en-US" dirty="0" err="1" smtClean="0"/>
              <a:t>pidió</a:t>
            </a:r>
            <a:r>
              <a:rPr lang="en-US" dirty="0" smtClean="0"/>
              <a:t> “</a:t>
            </a:r>
            <a:r>
              <a:rPr lang="en-US" dirty="0" err="1" smtClean="0"/>
              <a:t>resumir</a:t>
            </a:r>
            <a:r>
              <a:rPr lang="en-US" dirty="0" smtClean="0"/>
              <a:t>” el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llevó</a:t>
            </a:r>
            <a:r>
              <a:rPr lang="en-US" dirty="0" smtClean="0"/>
              <a:t> a mi </a:t>
            </a:r>
            <a:r>
              <a:rPr lang="en-US" dirty="0" err="1" smtClean="0"/>
              <a:t>Ministerio</a:t>
            </a:r>
            <a:r>
              <a:rPr lang="en-US" dirty="0" smtClean="0"/>
              <a:t> (2 d.)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14533" y="4402667"/>
            <a:ext cx="2472267" cy="2252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 </a:t>
            </a:r>
            <a:r>
              <a:rPr lang="en-US" dirty="0" err="1" smtClean="0"/>
              <a:t>Asociación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de San Ramón </a:t>
            </a:r>
            <a:r>
              <a:rPr lang="en-US" dirty="0" err="1" smtClean="0"/>
              <a:t>para</a:t>
            </a:r>
            <a:r>
              <a:rPr lang="en-US" dirty="0" smtClean="0"/>
              <a:t> resolver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agua</a:t>
            </a:r>
            <a:r>
              <a:rPr lang="en-US" dirty="0"/>
              <a:t> </a:t>
            </a:r>
            <a:r>
              <a:rPr lang="en-US" dirty="0" smtClean="0"/>
              <a:t>(3 d.)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35867" y="2472266"/>
            <a:ext cx="2472267" cy="2252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estudiantes</a:t>
            </a:r>
            <a:r>
              <a:rPr lang="en-US" dirty="0" smtClean="0"/>
              <a:t> de 5to. </a:t>
            </a:r>
            <a:r>
              <a:rPr lang="en-US" dirty="0" err="1"/>
              <a:t>a</a:t>
            </a:r>
            <a:r>
              <a:rPr lang="en-US" dirty="0" err="1" smtClean="0"/>
              <a:t>ño</a:t>
            </a:r>
            <a:r>
              <a:rPr lang="en-US" dirty="0" smtClean="0"/>
              <a:t> de </a:t>
            </a:r>
            <a:r>
              <a:rPr lang="en-US" dirty="0" err="1" smtClean="0"/>
              <a:t>Colegios</a:t>
            </a:r>
            <a:r>
              <a:rPr lang="en-US" dirty="0" smtClean="0"/>
              <a:t> de Barrios del Sur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violencia</a:t>
            </a:r>
            <a:endParaRPr lang="en-US" dirty="0"/>
          </a:p>
          <a:p>
            <a:pPr algn="ctr"/>
            <a:r>
              <a:rPr lang="en-US" dirty="0" smtClean="0"/>
              <a:t>(16 hrs.)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/>
          <a:p>
            <a:pPr eaLnBrk="1" hangingPunct="1"/>
            <a:r>
              <a:rPr lang="es-CR" sz="4000" dirty="0">
                <a:latin typeface="Arial" charset="0"/>
                <a:cs typeface="ＭＳ Ｐゴシック" charset="0"/>
              </a:rPr>
              <a:t>Este curso: ecléctico - pragmático</a:t>
            </a:r>
            <a:endParaRPr lang="es-ES" sz="4000" dirty="0">
              <a:latin typeface="Arial" charset="0"/>
              <a:cs typeface="ＭＳ Ｐゴシック" charset="0"/>
            </a:endParaRP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2700338" y="2276475"/>
            <a:ext cx="2016125" cy="15113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/>
              <a:t>Modelo </a:t>
            </a:r>
          </a:p>
          <a:p>
            <a:pPr algn="ctr"/>
            <a:r>
              <a:rPr lang="es-CR"/>
              <a:t>Harvard</a:t>
            </a:r>
          </a:p>
          <a:p>
            <a:pPr algn="ctr"/>
            <a:endParaRPr lang="es-ES"/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4140200" y="2347913"/>
            <a:ext cx="2016125" cy="15113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/>
              <a:t>Transformativo</a:t>
            </a:r>
            <a:endParaRPr lang="es-E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3276600" y="3355975"/>
            <a:ext cx="2016125" cy="15113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/>
              <a:t>Comunicacional</a:t>
            </a:r>
            <a:endParaRPr lang="es-E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6156325" y="30686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H="1">
            <a:off x="2339975" y="299720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4211638" y="48688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6711950" y="2873375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Los valores</a:t>
            </a:r>
            <a:endParaRPr lang="es-ES" sz="1800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2824163" y="5321300"/>
            <a:ext cx="323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Las técnicas de comunicación</a:t>
            </a:r>
            <a:endParaRPr lang="es-ES" sz="1800"/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879475" y="280035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El proceso</a:t>
            </a:r>
            <a:endParaRPr lang="es-ES" sz="1800"/>
          </a:p>
        </p:txBody>
      </p:sp>
      <p:pic>
        <p:nvPicPr>
          <p:cNvPr id="962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r>
              <a:rPr lang="en-US" dirty="0" err="1" smtClean="0"/>
              <a:t>Considere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formativas</a:t>
            </a:r>
            <a:r>
              <a:rPr lang="en-US" dirty="0" smtClean="0"/>
              <a:t> del </a:t>
            </a:r>
            <a:r>
              <a:rPr lang="en-US" dirty="0" err="1" smtClean="0"/>
              <a:t>grupo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Expectativas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 y </a:t>
            </a:r>
            <a:r>
              <a:rPr lang="en-US" dirty="0" err="1" smtClean="0"/>
              <a:t>aplicación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Perspectivas</a:t>
            </a:r>
            <a:r>
              <a:rPr lang="en-US" dirty="0" smtClean="0"/>
              <a:t> de </a:t>
            </a:r>
            <a:r>
              <a:rPr lang="en-US" dirty="0" err="1" smtClean="0"/>
              <a:t>aplicación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aprenderán</a:t>
            </a:r>
            <a:r>
              <a:rPr lang="en-US" dirty="0" smtClean="0"/>
              <a:t>: </a:t>
            </a:r>
            <a:r>
              <a:rPr lang="en-US" dirty="0" err="1" smtClean="0"/>
              <a:t>lugar</a:t>
            </a:r>
            <a:r>
              <a:rPr lang="en-US" dirty="0" smtClean="0"/>
              <a:t>, </a:t>
            </a:r>
            <a:r>
              <a:rPr lang="en-US" dirty="0" err="1" smtClean="0"/>
              <a:t>momento</a:t>
            </a:r>
            <a:r>
              <a:rPr lang="en-US" dirty="0" smtClean="0"/>
              <a:t>, forma…</a:t>
            </a:r>
          </a:p>
          <a:p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. </a:t>
            </a:r>
          </a:p>
          <a:p>
            <a:r>
              <a:rPr lang="en-US" u="sng" dirty="0" err="1" smtClean="0"/>
              <a:t>Incluya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Tema</a:t>
            </a:r>
            <a:r>
              <a:rPr lang="en-US" dirty="0" smtClean="0"/>
              <a:t> – </a:t>
            </a:r>
            <a:r>
              <a:rPr lang="en-US" dirty="0" err="1" smtClean="0"/>
              <a:t>elemento</a:t>
            </a:r>
            <a:r>
              <a:rPr lang="en-US" dirty="0" smtClean="0"/>
              <a:t> de </a:t>
            </a:r>
            <a:r>
              <a:rPr lang="en-US" dirty="0" err="1" smtClean="0"/>
              <a:t>competencia</a:t>
            </a:r>
            <a:r>
              <a:rPr lang="en-US" dirty="0" smtClean="0"/>
              <a:t> – </a:t>
            </a:r>
            <a:r>
              <a:rPr lang="en-US" dirty="0" err="1" smtClean="0"/>
              <a:t>criterio</a:t>
            </a:r>
            <a:r>
              <a:rPr lang="en-US" dirty="0" smtClean="0"/>
              <a:t> de </a:t>
            </a:r>
            <a:r>
              <a:rPr lang="en-US" dirty="0" err="1" smtClean="0"/>
              <a:t>desempeño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tiempo</a:t>
            </a:r>
            <a:r>
              <a:rPr lang="en-US" dirty="0" smtClean="0"/>
              <a:t> – </a:t>
            </a:r>
            <a:r>
              <a:rPr lang="en-US" dirty="0" err="1" smtClean="0"/>
              <a:t>ejercicio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96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062901"/>
            <a:ext cx="4419600" cy="2795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98" y="4062901"/>
            <a:ext cx="4881631" cy="2795099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67732"/>
            <a:ext cx="7924800" cy="38438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activamente</a:t>
            </a:r>
            <a:r>
              <a:rPr lang="en-US" dirty="0" smtClean="0"/>
              <a:t> a la </a:t>
            </a:r>
            <a:r>
              <a:rPr lang="en-US" dirty="0" err="1" smtClean="0"/>
              <a:t>partes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Identifica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en </a:t>
            </a:r>
            <a:r>
              <a:rPr lang="en-US" dirty="0" err="1" smtClean="0"/>
              <a:t>conflicto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Construye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agenda de </a:t>
            </a:r>
            <a:r>
              <a:rPr lang="en-US" dirty="0" err="1" smtClean="0"/>
              <a:t>negociación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Evalúa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con </a:t>
            </a:r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y </a:t>
            </a:r>
            <a:r>
              <a:rPr lang="en-US" dirty="0" err="1" smtClean="0"/>
              <a:t>subjetivos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Escribe</a:t>
            </a:r>
            <a:r>
              <a:rPr lang="en-US" dirty="0" smtClean="0"/>
              <a:t>, </a:t>
            </a:r>
            <a:r>
              <a:rPr lang="en-US" dirty="0" err="1" smtClean="0"/>
              <a:t>conjuntamente</a:t>
            </a:r>
            <a:r>
              <a:rPr lang="en-US" dirty="0" smtClean="0"/>
              <a:t>,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justos</a:t>
            </a:r>
            <a:r>
              <a:rPr lang="en-US" dirty="0" smtClean="0"/>
              <a:t>, </a:t>
            </a:r>
            <a:r>
              <a:rPr lang="en-US" dirty="0" err="1" smtClean="0"/>
              <a:t>viables</a:t>
            </a:r>
            <a:r>
              <a:rPr lang="en-US" dirty="0" smtClean="0"/>
              <a:t> y </a:t>
            </a:r>
            <a:r>
              <a:rPr lang="en-US" dirty="0" err="1" smtClean="0"/>
              <a:t>legales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smtClean="0"/>
              <a:t>Lo “</a:t>
            </a:r>
            <a:r>
              <a:rPr lang="en-US" dirty="0" err="1" smtClean="0"/>
              <a:t>magistral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Usar</a:t>
            </a:r>
            <a:r>
              <a:rPr lang="en-US" dirty="0" smtClean="0"/>
              <a:t> la 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filminas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Usar</a:t>
            </a:r>
            <a:r>
              <a:rPr lang="en-US" dirty="0" smtClean="0"/>
              <a:t> la mayor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ejemplos</a:t>
            </a:r>
            <a:r>
              <a:rPr lang="en-US" dirty="0" smtClean="0"/>
              <a:t>: </a:t>
            </a:r>
            <a:r>
              <a:rPr lang="en-US" dirty="0" err="1" smtClean="0"/>
              <a:t>reales</a:t>
            </a:r>
            <a:r>
              <a:rPr lang="en-US" dirty="0" smtClean="0"/>
              <a:t>, “</a:t>
            </a:r>
            <a:r>
              <a:rPr lang="en-US" dirty="0" err="1" smtClean="0"/>
              <a:t>prestados</a:t>
            </a:r>
            <a:r>
              <a:rPr lang="en-US" dirty="0" smtClean="0"/>
              <a:t>” y </a:t>
            </a:r>
            <a:r>
              <a:rPr lang="en-US" dirty="0" err="1" smtClean="0"/>
              <a:t>teóricos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pizarra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explicaciones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entusiasta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Convencer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virtudes</a:t>
            </a:r>
            <a:r>
              <a:rPr lang="en-US" dirty="0" smtClean="0"/>
              <a:t> (</a:t>
            </a:r>
            <a:r>
              <a:rPr lang="en-US" dirty="0" err="1" smtClean="0"/>
              <a:t>consecuente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audiovisuales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Cápsultas</a:t>
            </a:r>
            <a:r>
              <a:rPr lang="en-US" dirty="0" smtClean="0"/>
              <a:t> </a:t>
            </a:r>
            <a:r>
              <a:rPr lang="en-US" dirty="0" err="1" smtClean="0"/>
              <a:t>teóricas</a:t>
            </a:r>
            <a:r>
              <a:rPr lang="en-US" dirty="0" smtClean="0"/>
              <a:t> – </a:t>
            </a:r>
            <a:r>
              <a:rPr lang="en-US" dirty="0" err="1" smtClean="0"/>
              <a:t>Ejercicios</a:t>
            </a:r>
            <a:r>
              <a:rPr lang="en-US" dirty="0" smtClean="0"/>
              <a:t> - </a:t>
            </a:r>
            <a:r>
              <a:rPr lang="en-US" dirty="0" err="1" smtClean="0"/>
              <a:t>Reflexión</a:t>
            </a:r>
            <a:endParaRPr lang="en-US" dirty="0"/>
          </a:p>
        </p:txBody>
      </p:sp>
      <p:pic>
        <p:nvPicPr>
          <p:cNvPr id="2406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ejercicios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Según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Casos</a:t>
            </a:r>
            <a:r>
              <a:rPr lang="en-US" dirty="0" smtClean="0"/>
              <a:t> “</a:t>
            </a:r>
            <a:r>
              <a:rPr lang="en-US" dirty="0" err="1" smtClean="0"/>
              <a:t>verbales</a:t>
            </a:r>
            <a:r>
              <a:rPr lang="en-US" dirty="0" smtClean="0"/>
              <a:t>” (no </a:t>
            </a:r>
            <a:r>
              <a:rPr lang="en-US" dirty="0" err="1" smtClean="0"/>
              <a:t>más</a:t>
            </a:r>
            <a:r>
              <a:rPr lang="en-US" dirty="0" smtClean="0"/>
              <a:t> de 5 </a:t>
            </a:r>
            <a:r>
              <a:rPr lang="en-US" dirty="0" err="1" smtClean="0"/>
              <a:t>minutos</a:t>
            </a:r>
            <a:r>
              <a:rPr lang="en-US" dirty="0" smtClean="0"/>
              <a:t>): en el </a:t>
            </a:r>
            <a:r>
              <a:rPr lang="en-US" dirty="0" err="1" smtClean="0"/>
              <a:t>aire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Casos</a:t>
            </a:r>
            <a:r>
              <a:rPr lang="en-US" dirty="0" smtClean="0"/>
              <a:t> – </a:t>
            </a:r>
            <a:r>
              <a:rPr lang="en-US" dirty="0" err="1" smtClean="0"/>
              <a:t>ejemplos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unos</a:t>
            </a:r>
            <a:r>
              <a:rPr lang="en-US" dirty="0" smtClean="0"/>
              <a:t> 15 </a:t>
            </a:r>
            <a:r>
              <a:rPr lang="en-US" dirty="0" err="1" smtClean="0"/>
              <a:t>minutos</a:t>
            </a:r>
            <a:r>
              <a:rPr lang="en-US" dirty="0" smtClean="0"/>
              <a:t>): </a:t>
            </a:r>
            <a:r>
              <a:rPr lang="en-US" dirty="0" err="1" smtClean="0"/>
              <a:t>naranja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Minicasos</a:t>
            </a:r>
            <a:r>
              <a:rPr lang="en-US" dirty="0" smtClean="0"/>
              <a:t> (no </a:t>
            </a:r>
            <a:r>
              <a:rPr lang="en-US" dirty="0" err="1" smtClean="0"/>
              <a:t>más</a:t>
            </a:r>
            <a:r>
              <a:rPr lang="en-US" dirty="0" smtClean="0"/>
              <a:t> de 1 </a:t>
            </a:r>
            <a:r>
              <a:rPr lang="en-US" dirty="0" err="1" smtClean="0"/>
              <a:t>hora</a:t>
            </a:r>
            <a:r>
              <a:rPr lang="en-US" dirty="0" smtClean="0"/>
              <a:t>): </a:t>
            </a:r>
            <a:r>
              <a:rPr lang="en-US" dirty="0" err="1" smtClean="0"/>
              <a:t>menos</a:t>
            </a:r>
            <a:r>
              <a:rPr lang="en-US" dirty="0" smtClean="0"/>
              <a:t> de 1 </a:t>
            </a:r>
            <a:r>
              <a:rPr lang="en-US" dirty="0" err="1" smtClean="0"/>
              <a:t>página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de </a:t>
            </a:r>
            <a:r>
              <a:rPr lang="en-US" dirty="0" err="1" smtClean="0"/>
              <a:t>salario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Casos</a:t>
            </a:r>
            <a:r>
              <a:rPr lang="en-US" dirty="0" smtClean="0"/>
              <a:t> “</a:t>
            </a:r>
            <a:r>
              <a:rPr lang="en-US" dirty="0" err="1" smtClean="0"/>
              <a:t>medianos</a:t>
            </a:r>
            <a:r>
              <a:rPr lang="en-US" dirty="0" smtClean="0"/>
              <a:t>” (</a:t>
            </a:r>
            <a:r>
              <a:rPr lang="en-US" dirty="0" err="1" smtClean="0"/>
              <a:t>unas</a:t>
            </a:r>
            <a:r>
              <a:rPr lang="en-US" dirty="0" smtClean="0"/>
              <a:t> 2 </a:t>
            </a:r>
            <a:r>
              <a:rPr lang="en-US" dirty="0" err="1" smtClean="0"/>
              <a:t>horas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Traslado</a:t>
            </a:r>
            <a:r>
              <a:rPr lang="en-US" dirty="0" smtClean="0"/>
              <a:t> de </a:t>
            </a:r>
            <a:r>
              <a:rPr lang="en-US" dirty="0" err="1" smtClean="0"/>
              <a:t>edificio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 (al </a:t>
            </a:r>
            <a:r>
              <a:rPr lang="en-US" dirty="0" err="1" smtClean="0"/>
              <a:t>menos</a:t>
            </a:r>
            <a:r>
              <a:rPr lang="en-US" dirty="0" smtClean="0"/>
              <a:t> 3 </a:t>
            </a:r>
            <a:r>
              <a:rPr lang="en-US" dirty="0" err="1" smtClean="0"/>
              <a:t>horas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Sardinal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16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casos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Piedra</a:t>
            </a:r>
            <a:r>
              <a:rPr lang="en-US" dirty="0" smtClean="0"/>
              <a:t> angular del </a:t>
            </a:r>
            <a:r>
              <a:rPr lang="en-US" dirty="0" err="1" smtClean="0"/>
              <a:t>aprendizaje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Desde</a:t>
            </a:r>
            <a:r>
              <a:rPr lang="en-US" dirty="0" smtClean="0"/>
              <a:t> minis hasta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. </a:t>
            </a:r>
            <a:r>
              <a:rPr lang="en-US" dirty="0" err="1" smtClean="0"/>
              <a:t>Complejidad</a:t>
            </a:r>
            <a:r>
              <a:rPr lang="en-US" dirty="0" smtClean="0"/>
              <a:t> incremental. </a:t>
            </a:r>
          </a:p>
          <a:p>
            <a:r>
              <a:rPr lang="en-US" dirty="0" err="1" smtClean="0"/>
              <a:t>Tener</a:t>
            </a:r>
            <a:r>
              <a:rPr lang="en-US" dirty="0" smtClean="0"/>
              <a:t> al </a:t>
            </a:r>
            <a:r>
              <a:rPr lang="en-US" dirty="0" err="1" smtClean="0"/>
              <a:t>menos</a:t>
            </a:r>
            <a:r>
              <a:rPr lang="en-US" dirty="0" smtClean="0"/>
              <a:t> 1 </a:t>
            </a:r>
            <a:r>
              <a:rPr lang="en-US" dirty="0" err="1" smtClean="0"/>
              <a:t>ó</a:t>
            </a:r>
            <a:r>
              <a:rPr lang="en-US" dirty="0" smtClean="0"/>
              <a:t> 2 de </a:t>
            </a:r>
            <a:r>
              <a:rPr lang="en-US" dirty="0" err="1" smtClean="0"/>
              <a:t>pleno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r>
              <a:rPr lang="en-US" dirty="0" smtClean="0"/>
              <a:t> (</a:t>
            </a:r>
            <a:r>
              <a:rPr lang="en-US" dirty="0" err="1" smtClean="0"/>
              <a:t>tiempo-experiencia</a:t>
            </a:r>
            <a:r>
              <a:rPr lang="en-US" dirty="0" smtClean="0"/>
              <a:t>). En general, </a:t>
            </a:r>
            <a:r>
              <a:rPr lang="en-US" dirty="0" err="1" smtClean="0"/>
              <a:t>conocer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sucederá</a:t>
            </a:r>
            <a:r>
              <a:rPr lang="en-US" dirty="0" smtClean="0"/>
              <a:t> y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explicarlo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 la </a:t>
            </a:r>
            <a:r>
              <a:rPr lang="en-US" dirty="0" err="1" smtClean="0"/>
              <a:t>destreza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El arte de </a:t>
            </a:r>
            <a:r>
              <a:rPr lang="en-US" dirty="0" err="1" smtClean="0"/>
              <a:t>las</a:t>
            </a:r>
            <a:r>
              <a:rPr lang="en-US" dirty="0"/>
              <a:t>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y </a:t>
            </a:r>
            <a:r>
              <a:rPr lang="en-US" dirty="0" err="1" smtClean="0"/>
              <a:t>diferenciadas</a:t>
            </a:r>
            <a:r>
              <a:rPr lang="en-US" dirty="0" smtClean="0"/>
              <a:t>. </a:t>
            </a:r>
            <a:r>
              <a:rPr lang="en-US" dirty="0" err="1" smtClean="0"/>
              <a:t>Juego</a:t>
            </a:r>
            <a:r>
              <a:rPr lang="en-US" dirty="0" smtClean="0"/>
              <a:t> entre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y </a:t>
            </a:r>
            <a:r>
              <a:rPr lang="en-US" dirty="0" err="1" smtClean="0"/>
              <a:t>contradictoria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Obligarlos</a:t>
            </a:r>
            <a:r>
              <a:rPr lang="en-US" dirty="0" smtClean="0"/>
              <a:t> a </a:t>
            </a:r>
            <a:r>
              <a:rPr lang="en-US" dirty="0" err="1" smtClean="0"/>
              <a:t>analizar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426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del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empatía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Incluya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, </a:t>
            </a:r>
            <a:r>
              <a:rPr lang="en-US" dirty="0" err="1" smtClean="0"/>
              <a:t>diferentes</a:t>
            </a:r>
            <a:r>
              <a:rPr lang="en-US" dirty="0" smtClean="0"/>
              <a:t> y </a:t>
            </a:r>
            <a:r>
              <a:rPr lang="en-US" dirty="0" err="1" smtClean="0"/>
              <a:t>contradictorios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Incluya</a:t>
            </a:r>
            <a:r>
              <a:rPr lang="en-US" dirty="0" smtClean="0"/>
              <a:t> </a:t>
            </a:r>
            <a:r>
              <a:rPr lang="en-US" dirty="0" err="1" smtClean="0"/>
              <a:t>hechos</a:t>
            </a:r>
            <a:r>
              <a:rPr lang="en-US" dirty="0" smtClean="0"/>
              <a:t> y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Perfile</a:t>
            </a:r>
            <a:r>
              <a:rPr lang="en-US" dirty="0" smtClean="0"/>
              <a:t> el MAAN.</a:t>
            </a:r>
          </a:p>
          <a:p>
            <a:r>
              <a:rPr lang="en-US" dirty="0" err="1" smtClean="0"/>
              <a:t>Incluya</a:t>
            </a:r>
            <a:r>
              <a:rPr lang="en-US" dirty="0" smtClean="0"/>
              <a:t> </a:t>
            </a:r>
            <a:r>
              <a:rPr lang="en-US" dirty="0" err="1" smtClean="0"/>
              <a:t>consignas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Perfile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. </a:t>
            </a:r>
            <a:r>
              <a:rPr lang="en-US" dirty="0" err="1" smtClean="0"/>
              <a:t>Incluya</a:t>
            </a:r>
            <a:r>
              <a:rPr lang="en-US" dirty="0" smtClean="0"/>
              <a:t> PAPs.</a:t>
            </a:r>
          </a:p>
          <a:p>
            <a:r>
              <a:rPr lang="en-US" dirty="0" err="1" smtClean="0"/>
              <a:t>Establezca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y </a:t>
            </a:r>
            <a:r>
              <a:rPr lang="en-US" dirty="0" err="1" smtClean="0"/>
              <a:t>perfiles</a:t>
            </a:r>
            <a:r>
              <a:rPr lang="en-US" dirty="0" smtClean="0"/>
              <a:t> de </a:t>
            </a:r>
            <a:r>
              <a:rPr lang="en-US" dirty="0" err="1" smtClean="0"/>
              <a:t>alianzas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Dé</a:t>
            </a:r>
            <a:r>
              <a:rPr lang="en-US" dirty="0" smtClean="0"/>
              <a:t> </a:t>
            </a:r>
            <a:r>
              <a:rPr lang="en-US" dirty="0" err="1" smtClean="0"/>
              <a:t>margen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Posicionarse</a:t>
            </a:r>
            <a:endParaRPr lang="en-US" dirty="0" smtClean="0"/>
          </a:p>
          <a:p>
            <a:r>
              <a:rPr lang="en-US" dirty="0" err="1" smtClean="0"/>
              <a:t>Negociar-integrar-acordar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37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2: </a:t>
            </a:r>
            <a:r>
              <a:rPr lang="en-US" dirty="0" err="1" smtClean="0"/>
              <a:t>diseñe</a:t>
            </a:r>
            <a:r>
              <a:rPr lang="en-US" dirty="0" smtClean="0"/>
              <a:t> un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complejidad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47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err="1" smtClean="0"/>
              <a:t>Simulaciones</a:t>
            </a:r>
            <a:r>
              <a:rPr lang="en-US" dirty="0" smtClean="0"/>
              <a:t> (1): 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Tener</a:t>
            </a:r>
            <a:r>
              <a:rPr lang="en-US" dirty="0" smtClean="0"/>
              <a:t> el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adecuado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Claridad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profundidad</a:t>
            </a:r>
            <a:r>
              <a:rPr lang="en-US" dirty="0" smtClean="0"/>
              <a:t> de la </a:t>
            </a:r>
            <a:r>
              <a:rPr lang="en-US" dirty="0" err="1" smtClean="0"/>
              <a:t>aplicación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simular</a:t>
            </a:r>
            <a:r>
              <a:rPr lang="en-US" dirty="0" smtClean="0"/>
              <a:t> y </a:t>
            </a:r>
            <a:r>
              <a:rPr lang="en-US" dirty="0" err="1" smtClean="0"/>
              <a:t>analizar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smtClean="0"/>
              <a:t>Al </a:t>
            </a:r>
            <a:r>
              <a:rPr lang="en-US" dirty="0" err="1" smtClean="0"/>
              <a:t>grupo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r>
              <a:rPr lang="en-US" dirty="0" smtClean="0"/>
              <a:t>).</a:t>
            </a:r>
          </a:p>
          <a:p>
            <a:pPr marL="914400" lvl="1" indent="-514350"/>
            <a:r>
              <a:rPr lang="en-US" dirty="0" smtClean="0"/>
              <a:t>A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individuales</a:t>
            </a:r>
            <a:r>
              <a:rPr lang="en-US" dirty="0" smtClean="0"/>
              <a:t> (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confidenciales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Asegurar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 err="1" smtClean="0"/>
              <a:t>adecuado</a:t>
            </a:r>
            <a:r>
              <a:rPr lang="en-US" dirty="0" smtClean="0"/>
              <a:t>. </a:t>
            </a:r>
          </a:p>
          <a:p>
            <a:pPr marL="914400" lvl="1" indent="-514350"/>
            <a:r>
              <a:rPr lang="en-US" dirty="0" err="1" smtClean="0"/>
              <a:t>Evacuación</a:t>
            </a:r>
            <a:r>
              <a:rPr lang="en-US" dirty="0" smtClean="0"/>
              <a:t> de </a:t>
            </a:r>
            <a:r>
              <a:rPr lang="en-US" dirty="0" err="1" smtClean="0"/>
              <a:t>dudas</a:t>
            </a:r>
            <a:r>
              <a:rPr lang="en-US" dirty="0" smtClean="0"/>
              <a:t> </a:t>
            </a:r>
            <a:r>
              <a:rPr lang="en-US" dirty="0" err="1" smtClean="0"/>
              <a:t>previas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suficientes</a:t>
            </a:r>
            <a:r>
              <a:rPr lang="en-US" dirty="0" smtClean="0"/>
              <a:t> </a:t>
            </a:r>
            <a:r>
              <a:rPr lang="en-US" dirty="0" err="1" smtClean="0"/>
              <a:t>copias</a:t>
            </a:r>
            <a:r>
              <a:rPr lang="en-US" dirty="0" smtClean="0"/>
              <a:t>!</a:t>
            </a:r>
          </a:p>
        </p:txBody>
      </p:sp>
      <p:pic>
        <p:nvPicPr>
          <p:cNvPr id="2457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err="1" smtClean="0"/>
              <a:t>Simulaciones</a:t>
            </a:r>
            <a:r>
              <a:rPr lang="en-US" dirty="0" smtClean="0"/>
              <a:t> (2): Durante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Observar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silencio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 smtClean="0"/>
              <a:t>notas</a:t>
            </a:r>
            <a:r>
              <a:rPr lang="en-US" dirty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precisas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Distancia</a:t>
            </a:r>
            <a:r>
              <a:rPr lang="en-US" dirty="0"/>
              <a:t> (no </a:t>
            </a:r>
            <a:r>
              <a:rPr lang="en-US" dirty="0" err="1"/>
              <a:t>intimidar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interrupciones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Dejar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facilitadores</a:t>
            </a:r>
            <a:r>
              <a:rPr lang="en-US" dirty="0" smtClean="0"/>
              <a:t> </a:t>
            </a:r>
            <a:r>
              <a:rPr lang="en-US" dirty="0" err="1" smtClean="0"/>
              <a:t>decidan-resuelven-tomen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extraordinariamente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el </a:t>
            </a:r>
            <a:r>
              <a:rPr lang="en-US" dirty="0" err="1" smtClean="0"/>
              <a:t>ejercicio</a:t>
            </a:r>
            <a:r>
              <a:rPr lang="en-US" dirty="0" smtClean="0"/>
              <a:t>: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lo </a:t>
            </a:r>
            <a:r>
              <a:rPr lang="en-US" dirty="0" err="1" smtClean="0"/>
              <a:t>sabe</a:t>
            </a:r>
            <a:r>
              <a:rPr lang="en-US" dirty="0" smtClean="0"/>
              <a:t>, </a:t>
            </a:r>
            <a:r>
              <a:rPr lang="en-US" dirty="0" err="1" smtClean="0"/>
              <a:t>ellos</a:t>
            </a:r>
            <a:r>
              <a:rPr lang="en-US" dirty="0" smtClean="0"/>
              <a:t> no! </a:t>
            </a:r>
            <a:endParaRPr lang="en-US" dirty="0"/>
          </a:p>
          <a:p>
            <a:endParaRPr lang="en-US" dirty="0"/>
          </a:p>
        </p:txBody>
      </p:sp>
      <p:pic>
        <p:nvPicPr>
          <p:cNvPr id="2467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err="1" smtClean="0"/>
              <a:t>Simulaciones</a:t>
            </a:r>
            <a:r>
              <a:rPr lang="en-US" dirty="0" smtClean="0"/>
              <a:t> (3): </a:t>
            </a:r>
            <a:r>
              <a:rPr lang="en-US" dirty="0" err="1" smtClean="0"/>
              <a:t>Después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Preguntar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tercero</a:t>
            </a:r>
            <a:r>
              <a:rPr lang="en-US" dirty="0"/>
              <a:t> </a:t>
            </a:r>
            <a:r>
              <a:rPr lang="en-US" dirty="0" err="1"/>
              <a:t>imparcial</a:t>
            </a:r>
            <a:r>
              <a:rPr lang="en-US" dirty="0"/>
              <a:t>: 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sintió</a:t>
            </a:r>
            <a:r>
              <a:rPr lang="en-US" dirty="0"/>
              <a:t>? 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/>
              <a:t>pasó</a:t>
            </a:r>
            <a:r>
              <a:rPr lang="en-US" dirty="0"/>
              <a:t>? </a:t>
            </a:r>
            <a:r>
              <a:rPr lang="en-US" dirty="0" smtClean="0"/>
              <a:t>Su </a:t>
            </a:r>
            <a:r>
              <a:rPr lang="en-US" dirty="0" err="1" smtClean="0"/>
              <a:t>lectura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Análisis</a:t>
            </a:r>
            <a:r>
              <a:rPr lang="en-US" dirty="0" smtClean="0"/>
              <a:t>? </a:t>
            </a:r>
            <a:r>
              <a:rPr lang="en-US" dirty="0" err="1" smtClean="0"/>
              <a:t>Explicar</a:t>
            </a:r>
            <a:r>
              <a:rPr lang="en-US" dirty="0" smtClean="0"/>
              <a:t> la </a:t>
            </a:r>
            <a:r>
              <a:rPr lang="en-US" dirty="0" err="1" smtClean="0"/>
              <a:t>estrategia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partes</a:t>
            </a:r>
            <a:r>
              <a:rPr lang="en-US" dirty="0"/>
              <a:t>: </a:t>
            </a:r>
            <a:r>
              <a:rPr lang="en-US" dirty="0" err="1"/>
              <a:t>percepción</a:t>
            </a:r>
            <a:r>
              <a:rPr lang="en-US" dirty="0"/>
              <a:t> de </a:t>
            </a:r>
            <a:r>
              <a:rPr lang="en-US" dirty="0" err="1" smtClean="0"/>
              <a:t>impacialidad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sintió</a:t>
            </a:r>
            <a:r>
              <a:rPr lang="en-US" dirty="0"/>
              <a:t>? </a:t>
            </a:r>
          </a:p>
          <a:p>
            <a:pPr marL="914400" lvl="1" indent="-514350"/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pasó</a:t>
            </a:r>
            <a:r>
              <a:rPr lang="en-US" dirty="0"/>
              <a:t>? Su </a:t>
            </a:r>
            <a:r>
              <a:rPr lang="en-US" dirty="0" err="1"/>
              <a:t>lectura</a:t>
            </a:r>
            <a:endParaRPr lang="en-US" dirty="0"/>
          </a:p>
          <a:p>
            <a:pPr marL="914400" lvl="1" indent="-514350"/>
            <a:r>
              <a:rPr lang="en-US" dirty="0" err="1"/>
              <a:t>Análisis</a:t>
            </a:r>
            <a:r>
              <a:rPr lang="en-US" dirty="0"/>
              <a:t>? </a:t>
            </a:r>
            <a:r>
              <a:rPr lang="en-US" dirty="0" err="1"/>
              <a:t>Explicar</a:t>
            </a:r>
            <a:r>
              <a:rPr lang="en-US" dirty="0"/>
              <a:t> la </a:t>
            </a:r>
            <a:r>
              <a:rPr lang="en-US" dirty="0" err="1"/>
              <a:t>estrategia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 “</a:t>
            </a:r>
            <a:r>
              <a:rPr lang="en-US" dirty="0" err="1" smtClean="0"/>
              <a:t>público</a:t>
            </a:r>
            <a:r>
              <a:rPr lang="en-US" dirty="0" smtClean="0"/>
              <a:t>”:</a:t>
            </a:r>
          </a:p>
          <a:p>
            <a:pPr marL="914400" lvl="1" indent="-514350"/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observaron</a:t>
            </a:r>
            <a:r>
              <a:rPr lang="en-US" dirty="0" smtClean="0"/>
              <a:t> – </a:t>
            </a:r>
            <a:r>
              <a:rPr lang="en-US" dirty="0" err="1" smtClean="0"/>
              <a:t>explicación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78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67953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Qué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es</a:t>
            </a:r>
            <a:r>
              <a:rPr lang="en-US" dirty="0">
                <a:latin typeface="Arial" charset="0"/>
              </a:rPr>
              <a:t> resolver un </a:t>
            </a:r>
            <a:r>
              <a:rPr lang="en-US" dirty="0" err="1">
                <a:latin typeface="Arial" charset="0"/>
              </a:rPr>
              <a:t>conflicto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Depende</a:t>
            </a:r>
            <a:r>
              <a:rPr lang="en-US" dirty="0">
                <a:latin typeface="Arial" charset="0"/>
              </a:rPr>
              <a:t> de la </a:t>
            </a:r>
            <a:r>
              <a:rPr lang="en-US" dirty="0" err="1">
                <a:latin typeface="Arial" charset="0"/>
              </a:rPr>
              <a:t>Escuela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Integrando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intereses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Resignificando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narrativa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historias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anteriormente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conflicto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Transformando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relaciones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forma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pacífica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hacia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futuro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más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allá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integración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intereses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acuerdo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):</a:t>
            </a:r>
          </a:p>
        </p:txBody>
      </p:sp>
      <p:pic>
        <p:nvPicPr>
          <p:cNvPr id="972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Técnica</a:t>
            </a:r>
            <a:r>
              <a:rPr lang="en-US" dirty="0" smtClean="0"/>
              <a:t> “T”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Herramienta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devolución</a:t>
            </a:r>
            <a:r>
              <a:rPr lang="en-US" dirty="0" smtClean="0"/>
              <a:t> </a:t>
            </a:r>
            <a:r>
              <a:rPr lang="en-US" dirty="0" err="1" smtClean="0"/>
              <a:t>equilibrada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columna</a:t>
            </a:r>
            <a:r>
              <a:rPr lang="en-US" dirty="0" smtClean="0"/>
              <a:t> lo </a:t>
            </a:r>
            <a:r>
              <a:rPr lang="en-US" dirty="0" err="1" smtClean="0"/>
              <a:t>bueno</a:t>
            </a:r>
            <a:r>
              <a:rPr lang="en-US" dirty="0" smtClean="0"/>
              <a:t> (</a:t>
            </a:r>
            <a:r>
              <a:rPr lang="en-US" dirty="0" err="1" smtClean="0"/>
              <a:t>primero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columna</a:t>
            </a:r>
            <a:r>
              <a:rPr lang="en-US" dirty="0" smtClean="0"/>
              <a:t> lo </a:t>
            </a:r>
            <a:r>
              <a:rPr lang="en-US" dirty="0" err="1" smtClean="0"/>
              <a:t>mejorable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Señalar</a:t>
            </a:r>
            <a:r>
              <a:rPr lang="en-US" dirty="0" smtClean="0"/>
              <a:t> </a:t>
            </a:r>
            <a:r>
              <a:rPr lang="en-US" dirty="0" err="1" smtClean="0"/>
              <a:t>hechos</a:t>
            </a:r>
            <a:r>
              <a:rPr lang="en-US" dirty="0" smtClean="0"/>
              <a:t>, </a:t>
            </a:r>
            <a:r>
              <a:rPr lang="en-US" dirty="0" err="1" smtClean="0"/>
              <a:t>intervenciones</a:t>
            </a:r>
            <a:r>
              <a:rPr lang="en-US" dirty="0" smtClean="0"/>
              <a:t>,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literales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Antes de </a:t>
            </a:r>
            <a:r>
              <a:rPr lang="en-US" dirty="0" err="1" smtClean="0"/>
              <a:t>juzgar-evaluar</a:t>
            </a:r>
            <a:r>
              <a:rPr lang="en-US" dirty="0" smtClean="0"/>
              <a:t>, </a:t>
            </a:r>
            <a:r>
              <a:rPr lang="en-US" dirty="0" err="1" smtClean="0"/>
              <a:t>consultar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y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lo </a:t>
            </a:r>
            <a:r>
              <a:rPr lang="en-US" dirty="0" err="1" smtClean="0"/>
              <a:t>hizo</a:t>
            </a:r>
            <a:r>
              <a:rPr lang="en-US" dirty="0" smtClean="0"/>
              <a:t>. 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 similar </a:t>
            </a:r>
            <a:r>
              <a:rPr lang="en-US" dirty="0" err="1" smtClean="0"/>
              <a:t>futura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/>
              <a:t>haría</a:t>
            </a:r>
            <a:r>
              <a:rPr lang="en-US" dirty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? </a:t>
            </a:r>
          </a:p>
          <a:p>
            <a:pPr lvl="1"/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2488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143000"/>
          </a:xfrm>
        </p:spPr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críticos</a:t>
            </a:r>
            <a:r>
              <a:rPr lang="en-US" dirty="0" smtClean="0"/>
              <a:t> y </a:t>
            </a:r>
            <a:r>
              <a:rPr lang="en-US" dirty="0" err="1" smtClean="0"/>
              <a:t>retos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Generales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Problemas</a:t>
            </a:r>
            <a:r>
              <a:rPr lang="en-US" dirty="0" smtClean="0"/>
              <a:t> de “</a:t>
            </a:r>
            <a:r>
              <a:rPr lang="en-US" dirty="0" err="1" smtClean="0"/>
              <a:t>materia</a:t>
            </a:r>
            <a:r>
              <a:rPr lang="en-US" dirty="0" smtClean="0"/>
              <a:t> prima”. </a:t>
            </a:r>
          </a:p>
          <a:p>
            <a:pPr lvl="1"/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principios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Carencia</a:t>
            </a:r>
            <a:r>
              <a:rPr lang="en-US" dirty="0" smtClean="0"/>
              <a:t> de </a:t>
            </a:r>
            <a:r>
              <a:rPr lang="en-US" dirty="0" err="1" smtClean="0"/>
              <a:t>espacios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Estándares</a:t>
            </a:r>
            <a:r>
              <a:rPr lang="en-US" dirty="0" smtClean="0"/>
              <a:t> de </a:t>
            </a:r>
            <a:r>
              <a:rPr lang="en-US" dirty="0" err="1" smtClean="0"/>
              <a:t>competencia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 </a:t>
            </a:r>
            <a:r>
              <a:rPr lang="en-US" dirty="0" err="1" smtClean="0"/>
              <a:t>Formación</a:t>
            </a:r>
            <a:r>
              <a:rPr lang="en-US" dirty="0" smtClean="0"/>
              <a:t> continua.</a:t>
            </a:r>
          </a:p>
          <a:p>
            <a:pPr lvl="1"/>
            <a:r>
              <a:rPr lang="en-US" dirty="0" err="1" smtClean="0"/>
              <a:t>Después</a:t>
            </a:r>
            <a:r>
              <a:rPr lang="en-US" dirty="0" smtClean="0"/>
              <a:t> de lo </a:t>
            </a:r>
            <a:r>
              <a:rPr lang="en-US" dirty="0" err="1" smtClean="0"/>
              <a:t>básico</a:t>
            </a:r>
            <a:r>
              <a:rPr lang="en-US" dirty="0" smtClean="0"/>
              <a:t>. </a:t>
            </a:r>
            <a:r>
              <a:rPr lang="en-US" dirty="0" err="1" smtClean="0"/>
              <a:t>Especialización</a:t>
            </a:r>
            <a:r>
              <a:rPr lang="en-US" dirty="0" smtClean="0"/>
              <a:t> </a:t>
            </a:r>
            <a:r>
              <a:rPr lang="en-US" dirty="0" err="1" smtClean="0"/>
              <a:t>creativa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498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16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críticos</a:t>
            </a:r>
            <a:r>
              <a:rPr lang="en-US" dirty="0" smtClean="0"/>
              <a:t> y </a:t>
            </a:r>
            <a:r>
              <a:rPr lang="en-US" dirty="0" err="1" smtClean="0"/>
              <a:t>retos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 el aula:</a:t>
            </a:r>
          </a:p>
          <a:p>
            <a:r>
              <a:rPr lang="en-US" dirty="0" err="1" smtClean="0"/>
              <a:t>Desbalances</a:t>
            </a:r>
            <a:r>
              <a:rPr lang="en-US" dirty="0" smtClean="0"/>
              <a:t> de </a:t>
            </a:r>
            <a:r>
              <a:rPr lang="en-US" dirty="0" err="1" smtClean="0"/>
              <a:t>experiencia</a:t>
            </a:r>
            <a:r>
              <a:rPr lang="en-US" dirty="0" smtClean="0"/>
              <a:t> – </a:t>
            </a:r>
            <a:r>
              <a:rPr lang="en-US" dirty="0" err="1" smtClean="0"/>
              <a:t>habilidades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Cuestionamientos</a:t>
            </a:r>
            <a:r>
              <a:rPr lang="en-US" dirty="0" smtClean="0"/>
              <a:t> al </a:t>
            </a:r>
            <a:r>
              <a:rPr lang="en-US" dirty="0" err="1" smtClean="0"/>
              <a:t>facilitador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Sabelotodo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Monopolizador</a:t>
            </a:r>
            <a:r>
              <a:rPr lang="en-US" dirty="0" smtClean="0"/>
              <a:t> de la </a:t>
            </a:r>
            <a:r>
              <a:rPr lang="en-US" dirty="0" err="1" smtClean="0"/>
              <a:t>palabra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Cumplimiento</a:t>
            </a:r>
            <a:r>
              <a:rPr lang="en-US" dirty="0" smtClean="0"/>
              <a:t> de “</a:t>
            </a:r>
            <a:r>
              <a:rPr lang="en-US" dirty="0" err="1" smtClean="0"/>
              <a:t>contenidos</a:t>
            </a:r>
            <a:r>
              <a:rPr lang="en-US" dirty="0" smtClean="0"/>
              <a:t>” versus </a:t>
            </a:r>
            <a:r>
              <a:rPr lang="en-US" dirty="0" err="1" smtClean="0"/>
              <a:t>logro</a:t>
            </a:r>
            <a:r>
              <a:rPr lang="en-US" dirty="0" smtClean="0"/>
              <a:t> de </a:t>
            </a:r>
            <a:r>
              <a:rPr lang="en-US" dirty="0" err="1" smtClean="0"/>
              <a:t>competencias</a:t>
            </a:r>
            <a:r>
              <a:rPr lang="en-US" dirty="0" smtClean="0"/>
              <a:t> – </a:t>
            </a:r>
            <a:r>
              <a:rPr lang="en-US" dirty="0" err="1" smtClean="0"/>
              <a:t>habilidades</a:t>
            </a:r>
            <a:endParaRPr lang="en-US" dirty="0"/>
          </a:p>
          <a:p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manda</a:t>
            </a:r>
            <a:r>
              <a:rPr lang="en-US" dirty="0" smtClean="0"/>
              <a:t> en el </a:t>
            </a:r>
            <a:r>
              <a:rPr lang="en-US" dirty="0" err="1" smtClean="0"/>
              <a:t>salón</a:t>
            </a:r>
            <a:r>
              <a:rPr lang="en-US" dirty="0" smtClean="0"/>
              <a:t> – </a:t>
            </a:r>
            <a:r>
              <a:rPr lang="en-US" dirty="0" err="1" smtClean="0"/>
              <a:t>curso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08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formación</a:t>
            </a:r>
            <a:r>
              <a:rPr lang="en-US" dirty="0" smtClean="0"/>
              <a:t> se </a:t>
            </a:r>
            <a:r>
              <a:rPr lang="en-US" dirty="0" err="1" smtClean="0"/>
              <a:t>dé</a:t>
            </a:r>
            <a:r>
              <a:rPr lang="en-US" dirty="0" smtClean="0"/>
              <a:t> en el </a:t>
            </a:r>
            <a:r>
              <a:rPr lang="en-US" dirty="0" err="1" smtClean="0"/>
              <a:t>marco</a:t>
            </a:r>
            <a:r>
              <a:rPr lang="en-US" dirty="0" smtClean="0"/>
              <a:t> de un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destrezas</a:t>
            </a:r>
            <a:r>
              <a:rPr lang="en-US" dirty="0" smtClean="0"/>
              <a:t>.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laridad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la </a:t>
            </a:r>
            <a:r>
              <a:rPr lang="en-US" dirty="0" err="1" smtClean="0"/>
              <a:t>aplicación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contexto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lugar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forma, </a:t>
            </a:r>
          </a:p>
          <a:p>
            <a:pPr lvl="1"/>
            <a:r>
              <a:rPr lang="en-US" dirty="0" err="1" smtClean="0"/>
              <a:t>públicos</a:t>
            </a:r>
            <a:r>
              <a:rPr lang="en-US" dirty="0" smtClean="0"/>
              <a:t> meta, </a:t>
            </a:r>
          </a:p>
          <a:p>
            <a:pPr lvl="1"/>
            <a:r>
              <a:rPr lang="en-US" dirty="0" err="1" smtClean="0"/>
              <a:t>conflictos</a:t>
            </a:r>
            <a:r>
              <a:rPr lang="en-US" dirty="0" smtClean="0"/>
              <a:t> meta, </a:t>
            </a:r>
          </a:p>
          <a:p>
            <a:pPr lvl="1"/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esperado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19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tercero</a:t>
            </a:r>
            <a:r>
              <a:rPr lang="en-US" dirty="0" smtClean="0"/>
              <a:t> </a:t>
            </a:r>
            <a:r>
              <a:rPr lang="en-US" dirty="0" err="1" smtClean="0"/>
              <a:t>imparcial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Observación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Cofacilitación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Facilitación</a:t>
            </a:r>
            <a:r>
              <a:rPr lang="en-US" dirty="0" smtClean="0"/>
              <a:t> </a:t>
            </a:r>
            <a:r>
              <a:rPr lang="en-US" dirty="0" err="1" smtClean="0"/>
              <a:t>supervisada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 smtClean="0"/>
              <a:t>especializada</a:t>
            </a:r>
            <a:r>
              <a:rPr lang="en-US" dirty="0" smtClean="0"/>
              <a:t> (al </a:t>
            </a:r>
            <a:r>
              <a:rPr lang="en-US" dirty="0" err="1" smtClean="0"/>
              <a:t>menos</a:t>
            </a:r>
            <a:r>
              <a:rPr lang="en-US" dirty="0" smtClean="0"/>
              <a:t> 24 hrs. x </a:t>
            </a:r>
            <a:r>
              <a:rPr lang="en-US" dirty="0" err="1" smtClean="0"/>
              <a:t>año</a:t>
            </a:r>
            <a:r>
              <a:rPr lang="en-US" dirty="0" smtClean="0"/>
              <a:t>): </a:t>
            </a:r>
          </a:p>
          <a:p>
            <a:pPr lvl="2"/>
            <a:r>
              <a:rPr lang="en-US" dirty="0" err="1" smtClean="0"/>
              <a:t>Programada</a:t>
            </a:r>
            <a:endParaRPr lang="en-US" dirty="0" smtClean="0"/>
          </a:p>
          <a:p>
            <a:pPr lvl="2"/>
            <a:r>
              <a:rPr lang="en-US" dirty="0" err="1" smtClean="0"/>
              <a:t>Identificación</a:t>
            </a:r>
            <a:r>
              <a:rPr lang="en-US" dirty="0" smtClean="0"/>
              <a:t> de </a:t>
            </a:r>
            <a:r>
              <a:rPr lang="en-US" dirty="0" err="1" smtClean="0"/>
              <a:t>propias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29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C:\Users\FATIMA FR\Desktop\BACK UP PEN EUROSOCIAL\MASC para ARG\VISIBILIDAD\Presentaciones\imagenes para PPT\fondo_bandera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300" y="36631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título</a:t>
            </a:r>
            <a:r>
              <a:rPr lang="en-US" b="1" dirty="0" smtClean="0"/>
              <a:t> de </a:t>
            </a:r>
            <a:r>
              <a:rPr lang="en-US" b="1" dirty="0" err="1" smtClean="0"/>
              <a:t>resumen</a:t>
            </a:r>
            <a:r>
              <a:rPr lang="en-US" b="1" dirty="0" smtClean="0"/>
              <a:t> y </a:t>
            </a:r>
            <a:r>
              <a:rPr lang="en-US" b="1" dirty="0" err="1" smtClean="0"/>
              <a:t>recomendaciones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2300" y="491251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6048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Aproximaciones y métodos</a:t>
            </a:r>
            <a:endParaRPr lang="en-US" dirty="0">
              <a:latin typeface="Arial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15950" y="5316538"/>
            <a:ext cx="3575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/>
              <a:t>Preventiva</a:t>
            </a:r>
            <a:r>
              <a:rPr lang="es-CR" sz="1800"/>
              <a:t>:</a:t>
            </a:r>
          </a:p>
          <a:p>
            <a:pPr eaLnBrk="1" hangingPunct="1"/>
            <a:r>
              <a:rPr lang="es-CR" sz="1800"/>
              <a:t>- Negociación de reglas</a:t>
            </a:r>
          </a:p>
          <a:p>
            <a:pPr eaLnBrk="1" hangingPunct="1">
              <a:buFontTx/>
              <a:buChar char="-"/>
            </a:pPr>
            <a:r>
              <a:rPr lang="es-CR" sz="1800"/>
              <a:t> Generación de consensos </a:t>
            </a:r>
          </a:p>
          <a:p>
            <a:pPr eaLnBrk="1" hangingPunct="1">
              <a:buFontTx/>
              <a:buChar char="-"/>
            </a:pPr>
            <a:r>
              <a:rPr lang="es-CR" sz="1800"/>
              <a:t> Cláusulas RAC</a:t>
            </a:r>
          </a:p>
          <a:p>
            <a:pPr eaLnBrk="1" hangingPunct="1"/>
            <a:r>
              <a:rPr lang="es-CR" sz="1800"/>
              <a:t>- Solución conjunta de problemas</a:t>
            </a:r>
            <a:endParaRPr lang="en-US" sz="180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02150" y="4875213"/>
            <a:ext cx="1822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/>
              <a:t>Negociada:</a:t>
            </a:r>
          </a:p>
          <a:p>
            <a:pPr eaLnBrk="1" hangingPunct="1"/>
            <a:r>
              <a:rPr lang="es-CR" sz="1800"/>
              <a:t>- Por intereses</a:t>
            </a:r>
          </a:p>
          <a:p>
            <a:pPr eaLnBrk="1" hangingPunct="1">
              <a:buFontTx/>
              <a:buChar char="-"/>
            </a:pPr>
            <a:r>
              <a:rPr lang="es-CR" sz="1800"/>
              <a:t> Por posiciones</a:t>
            </a:r>
            <a:endParaRPr lang="en-US" sz="180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131050" y="3762375"/>
            <a:ext cx="1555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/>
              <a:t>Asistida:</a:t>
            </a:r>
          </a:p>
          <a:p>
            <a:pPr eaLnBrk="1" hangingPunct="1">
              <a:buFontTx/>
              <a:buChar char="-"/>
            </a:pPr>
            <a:r>
              <a:rPr lang="es-CR" sz="1800"/>
              <a:t>Facilitación</a:t>
            </a:r>
          </a:p>
          <a:p>
            <a:pPr eaLnBrk="1" hangingPunct="1">
              <a:buFontTx/>
              <a:buChar char="-"/>
            </a:pPr>
            <a:r>
              <a:rPr lang="es-CR" sz="1800"/>
              <a:t>Mediación</a:t>
            </a:r>
          </a:p>
          <a:p>
            <a:pPr eaLnBrk="1" hangingPunct="1">
              <a:buFontTx/>
              <a:buChar char="-"/>
            </a:pPr>
            <a:r>
              <a:rPr lang="es-CR" sz="1800"/>
              <a:t>Conciliación </a:t>
            </a:r>
            <a:endParaRPr lang="en-US" sz="1800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09600" y="3048000"/>
            <a:ext cx="3676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 dirty="0"/>
              <a:t>Investigativa:</a:t>
            </a:r>
          </a:p>
          <a:p>
            <a:pPr eaLnBrk="1" hangingPunct="1"/>
            <a:r>
              <a:rPr lang="es-CR" sz="1800" dirty="0"/>
              <a:t>- Determinación neutral de hechos</a:t>
            </a:r>
          </a:p>
          <a:p>
            <a:pPr eaLnBrk="1" hangingPunct="1"/>
            <a:r>
              <a:rPr lang="es-CR" sz="1800" dirty="0"/>
              <a:t>- Evaluación por especialistas</a:t>
            </a:r>
            <a:endParaRPr lang="en-US" sz="1800" dirty="0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124200" y="1524000"/>
            <a:ext cx="3232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/>
              <a:t>Orientativa:</a:t>
            </a:r>
          </a:p>
          <a:p>
            <a:pPr eaLnBrk="1" hangingPunct="1"/>
            <a:r>
              <a:rPr lang="es-CR" sz="1800"/>
              <a:t>- Evaluación neutral temprana</a:t>
            </a:r>
          </a:p>
          <a:p>
            <a:pPr eaLnBrk="1" hangingPunct="1"/>
            <a:r>
              <a:rPr lang="es-CR" sz="1800"/>
              <a:t>- Juicio privado</a:t>
            </a:r>
          </a:p>
          <a:p>
            <a:pPr eaLnBrk="1" hangingPunct="1"/>
            <a:r>
              <a:rPr lang="es-CR" sz="1800"/>
              <a:t>- Minijuicios</a:t>
            </a:r>
          </a:p>
          <a:p>
            <a:pPr eaLnBrk="1" hangingPunct="1"/>
            <a:r>
              <a:rPr lang="es-CR" sz="1800"/>
              <a:t>- Juicios de jurado sumario</a:t>
            </a:r>
          </a:p>
          <a:p>
            <a:pPr eaLnBrk="1" hangingPunct="1"/>
            <a:r>
              <a:rPr lang="es-CR" sz="1800"/>
              <a:t>- Arbitraje no vinculante</a:t>
            </a:r>
            <a:endParaRPr lang="en-US" sz="1800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553200" y="1295400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i="1" u="sng"/>
              <a:t>Adjudicatoria:</a:t>
            </a:r>
          </a:p>
          <a:p>
            <a:pPr eaLnBrk="1" hangingPunct="1"/>
            <a:r>
              <a:rPr lang="es-CR" sz="1800"/>
              <a:t>- Arbitraje vinculante</a:t>
            </a:r>
            <a:endParaRPr lang="en-US" sz="1800"/>
          </a:p>
        </p:txBody>
      </p:sp>
      <p:cxnSp>
        <p:nvCxnSpPr>
          <p:cNvPr id="36872" name="AutoShape 9"/>
          <p:cNvCxnSpPr>
            <a:cxnSpLocks noChangeShapeType="1"/>
            <a:stCxn id="36866" idx="3"/>
            <a:endCxn id="36867" idx="2"/>
          </p:cNvCxnSpPr>
          <p:nvPr/>
        </p:nvCxnSpPr>
        <p:spPr bwMode="auto">
          <a:xfrm flipV="1">
            <a:off x="4191000" y="5791200"/>
            <a:ext cx="1222375" cy="2587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AutoShape 10"/>
          <p:cNvCxnSpPr>
            <a:cxnSpLocks noChangeShapeType="1"/>
            <a:stCxn id="36867" idx="3"/>
            <a:endCxn id="36868" idx="2"/>
          </p:cNvCxnSpPr>
          <p:nvPr/>
        </p:nvCxnSpPr>
        <p:spPr bwMode="auto">
          <a:xfrm flipV="1">
            <a:off x="6324600" y="4953000"/>
            <a:ext cx="1584325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11"/>
          <p:cNvCxnSpPr>
            <a:cxnSpLocks noChangeShapeType="1"/>
            <a:stCxn id="36868" idx="1"/>
            <a:endCxn id="36869" idx="2"/>
          </p:cNvCxnSpPr>
          <p:nvPr/>
        </p:nvCxnSpPr>
        <p:spPr bwMode="auto">
          <a:xfrm rot="10800000">
            <a:off x="2447925" y="3963988"/>
            <a:ext cx="4683125" cy="393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AutoShape 12"/>
          <p:cNvCxnSpPr>
            <a:cxnSpLocks noChangeShapeType="1"/>
            <a:stCxn id="36869" idx="0"/>
            <a:endCxn id="36870" idx="1"/>
          </p:cNvCxnSpPr>
          <p:nvPr/>
        </p:nvCxnSpPr>
        <p:spPr bwMode="auto">
          <a:xfrm rot="-5400000">
            <a:off x="2459038" y="2382837"/>
            <a:ext cx="654050" cy="6762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3"/>
          <p:cNvCxnSpPr>
            <a:cxnSpLocks noChangeShapeType="1"/>
            <a:stCxn id="36870" idx="3"/>
            <a:endCxn id="36871" idx="2"/>
          </p:cNvCxnSpPr>
          <p:nvPr/>
        </p:nvCxnSpPr>
        <p:spPr bwMode="auto">
          <a:xfrm flipV="1">
            <a:off x="6356350" y="1936750"/>
            <a:ext cx="133032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457200" y="1524000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19050" y="1487488"/>
            <a:ext cx="3619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R" sz="1800"/>
              <a:t>P</a:t>
            </a:r>
          </a:p>
          <a:p>
            <a:pPr algn="ctr" eaLnBrk="1" hangingPunct="1"/>
            <a:r>
              <a:rPr lang="es-CR" sz="1800"/>
              <a:t>O</a:t>
            </a:r>
          </a:p>
          <a:p>
            <a:pPr algn="ctr" eaLnBrk="1" hangingPunct="1"/>
            <a:r>
              <a:rPr lang="es-CR" sz="1800"/>
              <a:t>D</a:t>
            </a:r>
          </a:p>
          <a:p>
            <a:pPr algn="ctr" eaLnBrk="1" hangingPunct="1"/>
            <a:r>
              <a:rPr lang="es-CR" sz="1800"/>
              <a:t>E</a:t>
            </a:r>
          </a:p>
          <a:p>
            <a:pPr algn="ctr" eaLnBrk="1" hangingPunct="1"/>
            <a:r>
              <a:rPr lang="es-CR" sz="1800"/>
              <a:t>R</a:t>
            </a:r>
          </a:p>
          <a:p>
            <a:pPr algn="ctr" eaLnBrk="1" hangingPunct="1"/>
            <a:endParaRPr lang="es-CR" sz="1800"/>
          </a:p>
          <a:p>
            <a:pPr algn="ctr" eaLnBrk="1" hangingPunct="1"/>
            <a:r>
              <a:rPr lang="es-CR" sz="1800"/>
              <a:t>D</a:t>
            </a:r>
          </a:p>
          <a:p>
            <a:pPr algn="ctr" eaLnBrk="1" hangingPunct="1"/>
            <a:r>
              <a:rPr lang="es-CR" sz="1800"/>
              <a:t>E</a:t>
            </a:r>
          </a:p>
          <a:p>
            <a:pPr algn="ctr" eaLnBrk="1" hangingPunct="1"/>
            <a:endParaRPr lang="es-CR" sz="1800"/>
          </a:p>
          <a:p>
            <a:pPr algn="ctr" eaLnBrk="1" hangingPunct="1"/>
            <a:r>
              <a:rPr lang="es-CR" sz="1800"/>
              <a:t>D</a:t>
            </a:r>
          </a:p>
          <a:p>
            <a:pPr algn="ctr" eaLnBrk="1" hangingPunct="1"/>
            <a:r>
              <a:rPr lang="es-CR" sz="1800"/>
              <a:t>E</a:t>
            </a:r>
          </a:p>
          <a:p>
            <a:pPr algn="ctr" eaLnBrk="1" hangingPunct="1"/>
            <a:r>
              <a:rPr lang="es-CR" sz="1800"/>
              <a:t>C</a:t>
            </a:r>
          </a:p>
          <a:p>
            <a:pPr algn="ctr" eaLnBrk="1" hangingPunct="1"/>
            <a:r>
              <a:rPr lang="es-CR" sz="1800"/>
              <a:t>I</a:t>
            </a:r>
          </a:p>
          <a:p>
            <a:pPr algn="ctr" eaLnBrk="1" hangingPunct="1"/>
            <a:r>
              <a:rPr lang="es-CR" sz="1800"/>
              <a:t>S</a:t>
            </a:r>
          </a:p>
          <a:p>
            <a:pPr algn="ctr" eaLnBrk="1" hangingPunct="1"/>
            <a:r>
              <a:rPr lang="es-CR" sz="1800"/>
              <a:t>I</a:t>
            </a:r>
          </a:p>
          <a:p>
            <a:pPr algn="ctr" eaLnBrk="1" hangingPunct="1"/>
            <a:r>
              <a:rPr lang="es-CR" sz="1800"/>
              <a:t>O</a:t>
            </a:r>
          </a:p>
          <a:p>
            <a:pPr algn="ctr" eaLnBrk="1" hangingPunct="1"/>
            <a:r>
              <a:rPr lang="es-CR" sz="1800"/>
              <a:t>N</a:t>
            </a:r>
            <a:endParaRPr lang="en-US" sz="1800"/>
          </a:p>
        </p:txBody>
      </p:sp>
      <p:pic>
        <p:nvPicPr>
          <p:cNvPr id="983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Con o sin tercero</a:t>
            </a:r>
            <a:endParaRPr lang="en-US" dirty="0">
              <a:latin typeface="Arial" charset="0"/>
            </a:endParaRPr>
          </a:p>
        </p:txBody>
      </p:sp>
      <p:sp>
        <p:nvSpPr>
          <p:cNvPr id="37890" name="Oval 6"/>
          <p:cNvSpPr>
            <a:spLocks noChangeArrowheads="1"/>
          </p:cNvSpPr>
          <p:nvPr/>
        </p:nvSpPr>
        <p:spPr bwMode="auto">
          <a:xfrm>
            <a:off x="914400" y="26670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2800" b="1"/>
              <a:t>P 1</a:t>
            </a:r>
            <a:endParaRPr lang="en-US" sz="2800" b="1"/>
          </a:p>
        </p:txBody>
      </p:sp>
      <p:sp>
        <p:nvSpPr>
          <p:cNvPr id="37891" name="Oval 7"/>
          <p:cNvSpPr>
            <a:spLocks noChangeArrowheads="1"/>
          </p:cNvSpPr>
          <p:nvPr/>
        </p:nvSpPr>
        <p:spPr bwMode="auto">
          <a:xfrm>
            <a:off x="2971800" y="26670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2800" b="1"/>
              <a:t>P 2</a:t>
            </a:r>
            <a:endParaRPr lang="en-US" sz="2800" b="1"/>
          </a:p>
        </p:txBody>
      </p:sp>
      <p:sp>
        <p:nvSpPr>
          <p:cNvPr id="37892" name="Oval 8"/>
          <p:cNvSpPr>
            <a:spLocks noChangeArrowheads="1"/>
          </p:cNvSpPr>
          <p:nvPr/>
        </p:nvSpPr>
        <p:spPr bwMode="auto">
          <a:xfrm>
            <a:off x="6172200" y="35052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2800" b="1"/>
              <a:t>3ro.</a:t>
            </a:r>
            <a:endParaRPr lang="en-US" sz="2800" b="1"/>
          </a:p>
        </p:txBody>
      </p:sp>
      <p:sp>
        <p:nvSpPr>
          <p:cNvPr id="37893" name="Oval 9"/>
          <p:cNvSpPr>
            <a:spLocks noChangeArrowheads="1"/>
          </p:cNvSpPr>
          <p:nvPr/>
        </p:nvSpPr>
        <p:spPr bwMode="auto">
          <a:xfrm>
            <a:off x="5181600" y="1752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2800" b="1"/>
              <a:t>P 1</a:t>
            </a:r>
            <a:endParaRPr lang="en-US" sz="2800" b="1"/>
          </a:p>
        </p:txBody>
      </p:sp>
      <p:sp>
        <p:nvSpPr>
          <p:cNvPr id="37894" name="Oval 10"/>
          <p:cNvSpPr>
            <a:spLocks noChangeArrowheads="1"/>
          </p:cNvSpPr>
          <p:nvPr/>
        </p:nvSpPr>
        <p:spPr bwMode="auto">
          <a:xfrm>
            <a:off x="7315200" y="1752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2800" b="1"/>
              <a:t>P 2</a:t>
            </a:r>
            <a:endParaRPr lang="en-US" sz="2800" b="1"/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905000" y="2133600"/>
            <a:ext cx="1524000" cy="152400"/>
          </a:xfrm>
          <a:prstGeom prst="curvedDownArrow">
            <a:avLst>
              <a:gd name="adj1" fmla="val 200000"/>
              <a:gd name="adj2" fmla="val 4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12"/>
          <p:cNvSpPr>
            <a:spLocks noChangeArrowheads="1"/>
          </p:cNvSpPr>
          <p:nvPr/>
        </p:nvSpPr>
        <p:spPr bwMode="auto">
          <a:xfrm>
            <a:off x="1828800" y="4038600"/>
            <a:ext cx="1600200" cy="228600"/>
          </a:xfrm>
          <a:prstGeom prst="curvedUpArrow">
            <a:avLst>
              <a:gd name="adj1" fmla="val 140000"/>
              <a:gd name="adj2" fmla="val 2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13"/>
          <p:cNvSpPr>
            <a:spLocks noChangeArrowheads="1"/>
          </p:cNvSpPr>
          <p:nvPr/>
        </p:nvSpPr>
        <p:spPr bwMode="auto">
          <a:xfrm>
            <a:off x="5562600" y="3276600"/>
            <a:ext cx="381000" cy="685800"/>
          </a:xfrm>
          <a:prstGeom prst="curvedRigh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4"/>
          <p:cNvSpPr>
            <a:spLocks noChangeArrowheads="1"/>
          </p:cNvSpPr>
          <p:nvPr/>
        </p:nvSpPr>
        <p:spPr bwMode="auto">
          <a:xfrm>
            <a:off x="7620000" y="3200400"/>
            <a:ext cx="381000" cy="914400"/>
          </a:xfrm>
          <a:prstGeom prst="curvedLeft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5"/>
          <p:cNvSpPr>
            <a:spLocks noChangeArrowheads="1"/>
          </p:cNvSpPr>
          <p:nvPr/>
        </p:nvSpPr>
        <p:spPr bwMode="auto">
          <a:xfrm>
            <a:off x="6172200" y="1447800"/>
            <a:ext cx="1447800" cy="152400"/>
          </a:xfrm>
          <a:prstGeom prst="curvedDownArrow">
            <a:avLst>
              <a:gd name="adj1" fmla="val 190000"/>
              <a:gd name="adj2" fmla="val 3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9"/>
          <p:cNvSpPr txBox="1">
            <a:spLocks noChangeArrowheads="1"/>
          </p:cNvSpPr>
          <p:nvPr/>
        </p:nvSpPr>
        <p:spPr bwMode="auto">
          <a:xfrm>
            <a:off x="1670050" y="52578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 b="1"/>
              <a:t>Negociación </a:t>
            </a:r>
            <a:endParaRPr lang="en-US" sz="1800" b="1"/>
          </a:p>
        </p:txBody>
      </p:sp>
      <p:sp>
        <p:nvSpPr>
          <p:cNvPr id="37901" name="Text Box 20"/>
          <p:cNvSpPr txBox="1">
            <a:spLocks noChangeArrowheads="1"/>
          </p:cNvSpPr>
          <p:nvPr/>
        </p:nvSpPr>
        <p:spPr bwMode="auto">
          <a:xfrm>
            <a:off x="6994525" y="5141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Facilitar</a:t>
            </a:r>
            <a:endParaRPr lang="en-US" sz="1800"/>
          </a:p>
        </p:txBody>
      </p:sp>
      <p:sp>
        <p:nvSpPr>
          <p:cNvPr id="37902" name="Text Box 21"/>
          <p:cNvSpPr txBox="1">
            <a:spLocks noChangeArrowheads="1"/>
          </p:cNvSpPr>
          <p:nvPr/>
        </p:nvSpPr>
        <p:spPr bwMode="auto">
          <a:xfrm>
            <a:off x="6994525" y="5675313"/>
            <a:ext cx="194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Orientar / evaluar</a:t>
            </a:r>
            <a:endParaRPr lang="en-US" sz="1800"/>
          </a:p>
        </p:txBody>
      </p:sp>
      <p:sp>
        <p:nvSpPr>
          <p:cNvPr id="37903" name="Text Box 22"/>
          <p:cNvSpPr txBox="1">
            <a:spLocks noChangeArrowheads="1"/>
          </p:cNvSpPr>
          <p:nvPr/>
        </p:nvSpPr>
        <p:spPr bwMode="auto">
          <a:xfrm>
            <a:off x="6991350" y="6172200"/>
            <a:ext cx="211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Adjudicar / decidirs</a:t>
            </a:r>
            <a:endParaRPr lang="en-US" sz="1800"/>
          </a:p>
        </p:txBody>
      </p:sp>
      <p:cxnSp>
        <p:nvCxnSpPr>
          <p:cNvPr id="37904" name="AutoShape 23"/>
          <p:cNvCxnSpPr>
            <a:cxnSpLocks noChangeShapeType="1"/>
            <a:stCxn id="37892" idx="4"/>
            <a:endCxn id="37901" idx="1"/>
          </p:cNvCxnSpPr>
          <p:nvPr/>
        </p:nvCxnSpPr>
        <p:spPr bwMode="auto">
          <a:xfrm rot="16200000" flipH="1">
            <a:off x="6587331" y="4918869"/>
            <a:ext cx="601663" cy="212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24"/>
          <p:cNvCxnSpPr>
            <a:cxnSpLocks noChangeShapeType="1"/>
            <a:stCxn id="37892" idx="4"/>
            <a:endCxn id="37902" idx="1"/>
          </p:cNvCxnSpPr>
          <p:nvPr/>
        </p:nvCxnSpPr>
        <p:spPr bwMode="auto">
          <a:xfrm rot="16200000" flipH="1">
            <a:off x="6320631" y="5185569"/>
            <a:ext cx="1135063" cy="212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25"/>
          <p:cNvCxnSpPr>
            <a:cxnSpLocks noChangeShapeType="1"/>
            <a:stCxn id="37892" idx="4"/>
            <a:endCxn id="37903" idx="1"/>
          </p:cNvCxnSpPr>
          <p:nvPr/>
        </p:nvCxnSpPr>
        <p:spPr bwMode="auto">
          <a:xfrm rot="16200000" flipH="1">
            <a:off x="6070600" y="5435600"/>
            <a:ext cx="1631950" cy="209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93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CR">
                <a:latin typeface="Arial" charset="0"/>
              </a:rPr>
              <a:t>I. Lo básico: el conflicto</a:t>
            </a:r>
            <a:endParaRPr lang="en-US">
              <a:latin typeface="Arial" charset="0"/>
            </a:endParaRPr>
          </a:p>
        </p:txBody>
      </p:sp>
      <p:pic>
        <p:nvPicPr>
          <p:cNvPr id="829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77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82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dirty="0" smtClean="0">
                <a:latin typeface="Arial" charset="0"/>
                <a:ea typeface="+mj-ea"/>
                <a:cs typeface="Arial" charset="0"/>
              </a:rPr>
              <a:t>Quién es un mediador / conciliador?</a:t>
            </a:r>
            <a:endParaRPr lang="en-US" dirty="0" smtClean="0"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397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30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Según profesión.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Según el lugar donde ejerza.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Según relevancia jurídica del acuerdo.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Según # de horas de formación (20 – más de 100 horas).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Arial" charset="0"/>
              <a:cs typeface="Arial" charset="0"/>
            </a:endParaRPr>
          </a:p>
        </p:txBody>
      </p:sp>
      <p:sp>
        <p:nvSpPr>
          <p:cNvPr id="8397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30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Es un </a:t>
            </a:r>
            <a:r>
              <a:rPr lang="es-CR" sz="26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tercero imparcial</a:t>
            </a:r>
            <a:r>
              <a:rPr lang="es-CR" sz="260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Que ayuda a las partes a ponerse de acuerdo regulando la comunicación.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No decide</a:t>
            </a:r>
            <a:r>
              <a:rPr lang="es-CR" sz="2600" dirty="0">
                <a:latin typeface="Arial" charset="0"/>
                <a:cs typeface="Arial" charset="0"/>
              </a:rPr>
              <a:t> / resuelve la disputa. </a:t>
            </a:r>
          </a:p>
          <a:p>
            <a:pPr eaLnBrk="1" hangingPunct="1">
              <a:lnSpc>
                <a:spcPct val="90000"/>
              </a:lnSpc>
            </a:pPr>
            <a:r>
              <a:rPr lang="es-CR" sz="2600" dirty="0">
                <a:latin typeface="Arial" charset="0"/>
                <a:cs typeface="Arial" charset="0"/>
              </a:rPr>
              <a:t>Sólo facilita.</a:t>
            </a:r>
            <a:endParaRPr lang="en-US" sz="2600" dirty="0">
              <a:latin typeface="Arial" charset="0"/>
              <a:cs typeface="Arial" charset="0"/>
            </a:endParaRPr>
          </a:p>
        </p:txBody>
      </p:sp>
      <p:pic>
        <p:nvPicPr>
          <p:cNvPr id="1003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622300"/>
            <a:ext cx="8229600" cy="1143000"/>
          </a:xfrm>
        </p:spPr>
        <p:txBody>
          <a:bodyPr/>
          <a:lstStyle/>
          <a:p>
            <a:r>
              <a:rPr lang="en-US" dirty="0" err="1" smtClean="0"/>
              <a:t>Mediación</a:t>
            </a:r>
            <a:r>
              <a:rPr lang="en-US" dirty="0" smtClean="0"/>
              <a:t> / </a:t>
            </a:r>
            <a:r>
              <a:rPr lang="en-US" dirty="0" err="1" smtClean="0"/>
              <a:t>conciliación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 descr="Qué es un mediador DINAR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900"/>
            <a:ext cx="9144000" cy="18427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57514" y="3492250"/>
            <a:ext cx="457200" cy="3652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30342" y="3347106"/>
            <a:ext cx="457200" cy="3652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3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III</a:t>
            </a:r>
            <a:r>
              <a:rPr lang="en-US" dirty="0">
                <a:latin typeface="Arial" charset="0"/>
              </a:rPr>
              <a:t>. </a:t>
            </a:r>
            <a:r>
              <a:rPr lang="en-US" dirty="0" err="1">
                <a:latin typeface="Arial" charset="0"/>
              </a:rPr>
              <a:t>Negociación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colaborativa</a:t>
            </a:r>
            <a:r>
              <a:rPr lang="en-US" dirty="0">
                <a:latin typeface="Arial" charset="0"/>
              </a:rPr>
              <a:t> o </a:t>
            </a:r>
            <a:r>
              <a:rPr lang="en-US" dirty="0" err="1">
                <a:latin typeface="Arial" charset="0"/>
              </a:rPr>
              <a:t>basada</a:t>
            </a:r>
            <a:r>
              <a:rPr lang="en-US" dirty="0">
                <a:latin typeface="Arial" charset="0"/>
              </a:rPr>
              <a:t> en </a:t>
            </a:r>
            <a:r>
              <a:rPr lang="en-US" dirty="0" err="1">
                <a:latin typeface="Arial" charset="0"/>
              </a:rPr>
              <a:t>intereses</a:t>
            </a:r>
            <a:endParaRPr lang="en-US" dirty="0">
              <a:latin typeface="Arial" charset="0"/>
            </a:endParaRPr>
          </a:p>
        </p:txBody>
      </p:sp>
      <p:sp>
        <p:nvSpPr>
          <p:cNvPr id="65538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024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1200150" y="1050925"/>
            <a:ext cx="68214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s-ES_tradnl" sz="2400" dirty="0">
                <a:latin typeface="Times New Roman" charset="0"/>
              </a:rPr>
              <a:t>Posiciones						Posiciones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Intereses						Intereses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REPLANTEO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OPCIONES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083593" y="692150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 b="1" dirty="0">
                <a:latin typeface="Times New Roman" charset="0"/>
              </a:rPr>
              <a:t>NEGOCIACIÓN COLABORATIVA</a:t>
            </a: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5264150" y="1149350"/>
            <a:ext cx="673100" cy="292100"/>
          </a:xfrm>
          <a:prstGeom prst="leftArrow">
            <a:avLst>
              <a:gd name="adj1" fmla="val 50000"/>
              <a:gd name="adj2" fmla="val 11520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3130550" y="1149350"/>
            <a:ext cx="825500" cy="292100"/>
          </a:xfrm>
          <a:prstGeom prst="rightArrow">
            <a:avLst>
              <a:gd name="adj1" fmla="val 50000"/>
              <a:gd name="adj2" fmla="val 14131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3511550" y="1758950"/>
            <a:ext cx="2120900" cy="4445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4343400" y="3130550"/>
            <a:ext cx="4445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4349750" y="4273550"/>
            <a:ext cx="45085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9"/>
          <p:cNvSpPr>
            <a:spLocks noChangeArrowheads="1"/>
          </p:cNvSpPr>
          <p:nvPr/>
        </p:nvSpPr>
        <p:spPr bwMode="auto">
          <a:xfrm>
            <a:off x="4419600" y="5486400"/>
            <a:ext cx="368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utoShape 10"/>
          <p:cNvSpPr>
            <a:spLocks noChangeArrowheads="1"/>
          </p:cNvSpPr>
          <p:nvPr/>
        </p:nvSpPr>
        <p:spPr bwMode="auto">
          <a:xfrm>
            <a:off x="3587750" y="3587750"/>
            <a:ext cx="19685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602615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2"/>
          <p:cNvSpPr>
            <a:spLocks noChangeArrowheads="1"/>
          </p:cNvSpPr>
          <p:nvPr/>
        </p:nvSpPr>
        <p:spPr bwMode="auto">
          <a:xfrm rot="10740000">
            <a:off x="245110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655638" y="3413125"/>
            <a:ext cx="1325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 </a:t>
            </a:r>
          </a:p>
          <a:p>
            <a:pPr defTabSz="762000"/>
            <a:r>
              <a:rPr lang="es-ES_tradnl" sz="2400">
                <a:latin typeface="Times New Roman" charset="0"/>
              </a:rPr>
              <a:t>objetivos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994525" y="3108325"/>
            <a:ext cx="1419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</a:t>
            </a:r>
          </a:p>
          <a:p>
            <a:pPr defTabSz="762000"/>
            <a:r>
              <a:rPr lang="es-ES_tradnl" sz="2400">
                <a:latin typeface="Times New Roman" charset="0"/>
              </a:rPr>
              <a:t>subjetivos</a:t>
            </a:r>
          </a:p>
          <a:p>
            <a:pPr defTabSz="762000"/>
            <a:r>
              <a:rPr lang="es-ES_tradnl" sz="2400">
                <a:latin typeface="Times New Roman" charset="0"/>
              </a:rPr>
              <a:t>(MAAN)</a:t>
            </a:r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609600" y="3060700"/>
            <a:ext cx="1511300" cy="14351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6788150" y="2978150"/>
            <a:ext cx="1816100" cy="15875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7"/>
          <p:cNvSpPr>
            <a:spLocks noChangeArrowheads="1"/>
          </p:cNvSpPr>
          <p:nvPr/>
        </p:nvSpPr>
        <p:spPr bwMode="auto">
          <a:xfrm rot="-3787202">
            <a:off x="2908300" y="21463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8"/>
          <p:cNvSpPr>
            <a:spLocks noChangeArrowheads="1"/>
          </p:cNvSpPr>
          <p:nvPr/>
        </p:nvSpPr>
        <p:spPr bwMode="auto">
          <a:xfrm rot="3941398">
            <a:off x="6159500" y="22225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9"/>
          <p:cNvSpPr>
            <a:spLocks noChangeArrowheads="1"/>
          </p:cNvSpPr>
          <p:nvPr/>
        </p:nvSpPr>
        <p:spPr bwMode="auto">
          <a:xfrm>
            <a:off x="3587750" y="5956300"/>
            <a:ext cx="20447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3810000" y="5984875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ACUERDO</a:t>
            </a:r>
          </a:p>
        </p:txBody>
      </p:sp>
      <p:sp>
        <p:nvSpPr>
          <p:cNvPr id="47124" name="AutoShape 21"/>
          <p:cNvSpPr>
            <a:spLocks noChangeArrowheads="1"/>
          </p:cNvSpPr>
          <p:nvPr/>
        </p:nvSpPr>
        <p:spPr bwMode="auto">
          <a:xfrm>
            <a:off x="3359150" y="4654550"/>
            <a:ext cx="2501900" cy="5969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3581400" y="4689475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PROPUESTAS</a:t>
            </a:r>
          </a:p>
        </p:txBody>
      </p:sp>
      <p:pic>
        <p:nvPicPr>
          <p:cNvPr id="1034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478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La base de la RC</a:t>
            </a:r>
            <a:endParaRPr lang="en-US" dirty="0">
              <a:latin typeface="Arial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LOS </a:t>
            </a:r>
            <a:r>
              <a:rPr lang="es-CR" b="1" dirty="0">
                <a:solidFill>
                  <a:srgbClr val="CC0000"/>
                </a:solidFill>
                <a:latin typeface="Arial" charset="0"/>
              </a:rPr>
              <a:t>INTERESES</a:t>
            </a:r>
            <a:r>
              <a:rPr lang="es-CR" dirty="0">
                <a:latin typeface="Arial" charset="0"/>
              </a:rPr>
              <a:t>!!!!</a:t>
            </a:r>
          </a:p>
          <a:p>
            <a:pPr eaLnBrk="1" hangingPunct="1"/>
            <a:r>
              <a:rPr lang="es-CR" dirty="0">
                <a:latin typeface="Arial" charset="0"/>
              </a:rPr>
              <a:t>Son la </a:t>
            </a:r>
            <a:r>
              <a:rPr lang="es-CR" b="1" dirty="0">
                <a:solidFill>
                  <a:srgbClr val="CC0000"/>
                </a:solidFill>
                <a:latin typeface="Arial" charset="0"/>
              </a:rPr>
              <a:t>base</a:t>
            </a:r>
            <a:r>
              <a:rPr lang="es-CR" dirty="0">
                <a:latin typeface="Arial" charset="0"/>
              </a:rPr>
              <a:t> del modelo de negociación colaborativa de Harvard.</a:t>
            </a:r>
          </a:p>
          <a:p>
            <a:pPr eaLnBrk="1" hangingPunct="1"/>
            <a:r>
              <a:rPr lang="es-CR" b="1" dirty="0">
                <a:solidFill>
                  <a:srgbClr val="CC0000"/>
                </a:solidFill>
                <a:latin typeface="Arial" charset="0"/>
              </a:rPr>
              <a:t>NO</a:t>
            </a:r>
            <a:r>
              <a:rPr lang="es-CR" dirty="0">
                <a:latin typeface="Arial" charset="0"/>
              </a:rPr>
              <a:t> se puede resolver un conflicto sin previamente haber identificado los intereses de TODAS las </a:t>
            </a:r>
            <a:r>
              <a:rPr lang="es-CR" dirty="0" smtClean="0">
                <a:latin typeface="Arial" charset="0"/>
              </a:rPr>
              <a:t>partes</a:t>
            </a:r>
            <a:r>
              <a:rPr lang="es-CR" dirty="0">
                <a:latin typeface="Arial" charset="0"/>
              </a:rPr>
              <a:t> </a:t>
            </a:r>
            <a:r>
              <a:rPr lang="es-CR" dirty="0" smtClean="0">
                <a:latin typeface="Arial" charset="0"/>
              </a:rPr>
              <a:t>y, luego, satisfacerlos hasta donde sea posible. </a:t>
            </a:r>
            <a:endParaRPr lang="es-CR" dirty="0">
              <a:latin typeface="Arial" charset="0"/>
            </a:endParaRPr>
          </a:p>
        </p:txBody>
      </p:sp>
      <p:pic>
        <p:nvPicPr>
          <p:cNvPr id="1044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</a:rPr>
              <a:t>Ejercicio: Minicaso</a:t>
            </a:r>
          </a:p>
        </p:txBody>
      </p:sp>
      <p:pic>
        <p:nvPicPr>
          <p:cNvPr id="1054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54087"/>
            <a:ext cx="7696200" cy="1527175"/>
          </a:xfrm>
        </p:spPr>
        <p:txBody>
          <a:bodyPr/>
          <a:lstStyle/>
          <a:p>
            <a:pPr eaLnBrk="1" hangingPunct="1"/>
            <a:r>
              <a:rPr lang="es-CR" dirty="0">
                <a:solidFill>
                  <a:srgbClr val="000000"/>
                </a:solidFill>
                <a:latin typeface="Arial" charset="0"/>
              </a:rPr>
              <a:t>ABC de la resolución de conflictos</a:t>
            </a:r>
            <a:endParaRPr lang="es-ES" dirty="0">
              <a:latin typeface="Arial" charset="0"/>
            </a:endParaRP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05464050"/>
              </p:ext>
            </p:extLst>
          </p:nvPr>
        </p:nvGraphicFramePr>
        <p:xfrm>
          <a:off x="1066800" y="2908300"/>
          <a:ext cx="7010400" cy="2362200"/>
        </p:xfrm>
        <a:graphic>
          <a:graphicData uri="http://schemas.openxmlformats.org/drawingml/2006/table">
            <a:tbl>
              <a:tblPr/>
              <a:tblGrid>
                <a:gridCol w="2336800"/>
                <a:gridCol w="2336800"/>
                <a:gridCol w="2336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Posiciones</a:t>
                      </a:r>
                      <a:endParaRPr kumimoji="0" lang="es-E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Intereses </a:t>
                      </a:r>
                      <a:endParaRPr kumimoji="0" lang="es-ES" sz="3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Opciones</a:t>
                      </a:r>
                      <a:endParaRPr kumimoji="0" lang="es-ES" sz="2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¿Qué?</a:t>
                      </a:r>
                      <a:endParaRPr kumimoji="0" lang="es-E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¿Por qué?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¿Para qué?</a:t>
                      </a:r>
                      <a:endParaRPr kumimoji="0" lang="es-ES" sz="3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s-C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¿Cómo?</a:t>
                      </a:r>
                      <a:endParaRPr kumimoji="0" lang="es-E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64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43000"/>
            <a:ext cx="7931150" cy="1371600"/>
          </a:xfrm>
        </p:spPr>
        <p:txBody>
          <a:bodyPr/>
          <a:lstStyle/>
          <a:p>
            <a:pPr eaLnBrk="1" hangingPunct="1"/>
            <a:r>
              <a:rPr lang="es-CR" sz="4000" dirty="0">
                <a:latin typeface="Arial" charset="0"/>
              </a:rPr>
              <a:t>Necesidades (intereses) de </a:t>
            </a:r>
            <a:r>
              <a:rPr lang="es-CR" sz="4000" dirty="0" err="1">
                <a:latin typeface="Arial" charset="0"/>
              </a:rPr>
              <a:t>Maslow</a:t>
            </a:r>
            <a:endParaRPr lang="es-ES" sz="4000" dirty="0">
              <a:latin typeface="Arial" charset="0"/>
            </a:endParaRP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79738"/>
            <a:ext cx="7715250" cy="38862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De Reconocimiento</a:t>
            </a:r>
          </a:p>
          <a:p>
            <a:pPr eaLnBrk="1" hangingPunct="1"/>
            <a:r>
              <a:rPr lang="es-CR" dirty="0">
                <a:latin typeface="Arial" charset="0"/>
              </a:rPr>
              <a:t>De Pertenencia</a:t>
            </a:r>
          </a:p>
          <a:p>
            <a:pPr eaLnBrk="1" hangingPunct="1"/>
            <a:r>
              <a:rPr lang="es-CR" dirty="0">
                <a:latin typeface="Arial" charset="0"/>
              </a:rPr>
              <a:t>De Control</a:t>
            </a:r>
          </a:p>
          <a:p>
            <a:pPr eaLnBrk="1" hangingPunct="1"/>
            <a:r>
              <a:rPr lang="es-CR" dirty="0">
                <a:latin typeface="Arial" charset="0"/>
              </a:rPr>
              <a:t>De Bienestar </a:t>
            </a:r>
          </a:p>
          <a:p>
            <a:pPr eaLnBrk="1" hangingPunct="1"/>
            <a:r>
              <a:rPr lang="es-CR" dirty="0">
                <a:latin typeface="Arial" charset="0"/>
              </a:rPr>
              <a:t>De Seguridad </a:t>
            </a:r>
          </a:p>
          <a:p>
            <a:pPr eaLnBrk="1" hangingPunct="1"/>
            <a:endParaRPr lang="es-ES" dirty="0">
              <a:latin typeface="Arial" charset="0"/>
            </a:endParaRPr>
          </a:p>
        </p:txBody>
      </p:sp>
      <p:pic>
        <p:nvPicPr>
          <p:cNvPr id="1075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Técnica</a:t>
            </a:r>
            <a:r>
              <a:rPr lang="en-US" dirty="0" smtClean="0"/>
              <a:t> de </a:t>
            </a:r>
            <a:r>
              <a:rPr lang="en-US" dirty="0" err="1" smtClean="0"/>
              <a:t>identificación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CR" dirty="0" smtClean="0">
                <a:latin typeface="Arial" charset="0"/>
              </a:rPr>
              <a:t>No son una mención genérica de “reconocimiento” o “seguridad” (necesidades de Maslow).</a:t>
            </a:r>
          </a:p>
          <a:p>
            <a:r>
              <a:rPr lang="es-CR" dirty="0" smtClean="0">
                <a:latin typeface="Arial" charset="0"/>
              </a:rPr>
              <a:t>Son una aplicación concreta de esas necesidades: </a:t>
            </a:r>
          </a:p>
          <a:p>
            <a:pPr lvl="1"/>
            <a:r>
              <a:rPr lang="es-CR" dirty="0" smtClean="0">
                <a:latin typeface="Arial" charset="0"/>
              </a:rPr>
              <a:t>de personas concretas en conflictos concretos.</a:t>
            </a:r>
          </a:p>
          <a:p>
            <a:r>
              <a:rPr lang="es-CR" dirty="0" smtClean="0">
                <a:latin typeface="Arial" charset="0"/>
              </a:rPr>
              <a:t>Se </a:t>
            </a:r>
            <a:r>
              <a:rPr lang="es-CR" dirty="0">
                <a:latin typeface="Arial" charset="0"/>
              </a:rPr>
              <a:t>construyen </a:t>
            </a:r>
            <a:r>
              <a:rPr lang="es-CR" dirty="0" smtClean="0">
                <a:latin typeface="Arial" charset="0"/>
              </a:rPr>
              <a:t>como:</a:t>
            </a:r>
          </a:p>
          <a:p>
            <a:pPr lvl="1"/>
            <a:r>
              <a:rPr lang="es-CR" dirty="0">
                <a:latin typeface="Arial" charset="0"/>
              </a:rPr>
              <a:t>U</a:t>
            </a:r>
            <a:r>
              <a:rPr lang="es-CR" dirty="0" smtClean="0">
                <a:latin typeface="Arial" charset="0"/>
              </a:rPr>
              <a:t>na </a:t>
            </a:r>
            <a:r>
              <a:rPr lang="es-CR" dirty="0">
                <a:latin typeface="Arial" charset="0"/>
              </a:rPr>
              <a:t>afirmación (en </a:t>
            </a:r>
            <a:r>
              <a:rPr lang="es-CR" dirty="0">
                <a:solidFill>
                  <a:srgbClr val="CC0000"/>
                </a:solidFill>
                <a:latin typeface="Arial" charset="0"/>
              </a:rPr>
              <a:t>positivo</a:t>
            </a:r>
            <a:r>
              <a:rPr lang="es-CR" dirty="0" smtClean="0">
                <a:latin typeface="Arial" charset="0"/>
              </a:rPr>
              <a:t>): NO es lo que NO quiero. Es lo que SÍ quiero (¿por qué?)</a:t>
            </a:r>
            <a:endParaRPr lang="es-CR" dirty="0">
              <a:latin typeface="Arial" charset="0"/>
            </a:endParaRPr>
          </a:p>
          <a:p>
            <a:pPr lvl="1"/>
            <a:r>
              <a:rPr lang="es-CR" dirty="0" smtClean="0">
                <a:latin typeface="Arial" charset="0"/>
              </a:rPr>
              <a:t>Como </a:t>
            </a:r>
            <a:r>
              <a:rPr lang="es-CR" dirty="0">
                <a:latin typeface="Arial" charset="0"/>
              </a:rPr>
              <a:t>un </a:t>
            </a:r>
            <a:r>
              <a:rPr lang="es-CR" dirty="0">
                <a:solidFill>
                  <a:srgbClr val="CC0000"/>
                </a:solidFill>
                <a:latin typeface="Arial" charset="0"/>
              </a:rPr>
              <a:t>Mensaje </a:t>
            </a:r>
            <a:r>
              <a:rPr lang="es-CR" dirty="0" smtClean="0">
                <a:solidFill>
                  <a:srgbClr val="CC0000"/>
                </a:solidFill>
                <a:latin typeface="Arial" charset="0"/>
              </a:rPr>
              <a:t>YO</a:t>
            </a:r>
            <a:r>
              <a:rPr lang="es-CR" dirty="0" smtClean="0">
                <a:latin typeface="Arial" charset="0"/>
              </a:rPr>
              <a:t>: desde la persona que los tiene, no desde “el otro”. 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1085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1200150" y="1050925"/>
            <a:ext cx="68214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s-ES_tradnl" sz="2400" dirty="0">
                <a:latin typeface="Times New Roman" charset="0"/>
              </a:rPr>
              <a:t>Posiciones						Posiciones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Intereses						Intereses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REPLANTEO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OPCIONES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057400" y="590550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 b="1" dirty="0">
                <a:latin typeface="Times New Roman" charset="0"/>
              </a:rPr>
              <a:t>NEGOCIACIÓN COLABORATIVA</a:t>
            </a: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5264150" y="1149350"/>
            <a:ext cx="673100" cy="292100"/>
          </a:xfrm>
          <a:prstGeom prst="leftArrow">
            <a:avLst>
              <a:gd name="adj1" fmla="val 50000"/>
              <a:gd name="adj2" fmla="val 11520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3130550" y="1149350"/>
            <a:ext cx="825500" cy="292100"/>
          </a:xfrm>
          <a:prstGeom prst="rightArrow">
            <a:avLst>
              <a:gd name="adj1" fmla="val 50000"/>
              <a:gd name="adj2" fmla="val 14131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3511550" y="1758950"/>
            <a:ext cx="2120900" cy="4445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4343400" y="3130550"/>
            <a:ext cx="4445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4349750" y="4273550"/>
            <a:ext cx="45085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9"/>
          <p:cNvSpPr>
            <a:spLocks noChangeArrowheads="1"/>
          </p:cNvSpPr>
          <p:nvPr/>
        </p:nvSpPr>
        <p:spPr bwMode="auto">
          <a:xfrm>
            <a:off x="4419600" y="5486400"/>
            <a:ext cx="368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utoShape 10"/>
          <p:cNvSpPr>
            <a:spLocks noChangeArrowheads="1"/>
          </p:cNvSpPr>
          <p:nvPr/>
        </p:nvSpPr>
        <p:spPr bwMode="auto">
          <a:xfrm>
            <a:off x="3587750" y="3587750"/>
            <a:ext cx="19685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602615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2"/>
          <p:cNvSpPr>
            <a:spLocks noChangeArrowheads="1"/>
          </p:cNvSpPr>
          <p:nvPr/>
        </p:nvSpPr>
        <p:spPr bwMode="auto">
          <a:xfrm rot="10740000">
            <a:off x="245110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655638" y="3413125"/>
            <a:ext cx="1325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 </a:t>
            </a:r>
          </a:p>
          <a:p>
            <a:pPr defTabSz="762000"/>
            <a:r>
              <a:rPr lang="es-ES_tradnl" sz="2400">
                <a:latin typeface="Times New Roman" charset="0"/>
              </a:rPr>
              <a:t>objetivos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994525" y="3108325"/>
            <a:ext cx="1419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</a:t>
            </a:r>
          </a:p>
          <a:p>
            <a:pPr defTabSz="762000"/>
            <a:r>
              <a:rPr lang="es-ES_tradnl" sz="2400">
                <a:latin typeface="Times New Roman" charset="0"/>
              </a:rPr>
              <a:t>subjetivos</a:t>
            </a:r>
          </a:p>
          <a:p>
            <a:pPr defTabSz="762000"/>
            <a:r>
              <a:rPr lang="es-ES_tradnl" sz="2400">
                <a:latin typeface="Times New Roman" charset="0"/>
              </a:rPr>
              <a:t>(MAAN)</a:t>
            </a:r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609600" y="3060700"/>
            <a:ext cx="1511300" cy="14351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6788150" y="2978150"/>
            <a:ext cx="1816100" cy="15875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7"/>
          <p:cNvSpPr>
            <a:spLocks noChangeArrowheads="1"/>
          </p:cNvSpPr>
          <p:nvPr/>
        </p:nvSpPr>
        <p:spPr bwMode="auto">
          <a:xfrm rot="-3787202">
            <a:off x="2908300" y="21463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8"/>
          <p:cNvSpPr>
            <a:spLocks noChangeArrowheads="1"/>
          </p:cNvSpPr>
          <p:nvPr/>
        </p:nvSpPr>
        <p:spPr bwMode="auto">
          <a:xfrm rot="3941398">
            <a:off x="6159500" y="22225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9"/>
          <p:cNvSpPr>
            <a:spLocks noChangeArrowheads="1"/>
          </p:cNvSpPr>
          <p:nvPr/>
        </p:nvSpPr>
        <p:spPr bwMode="auto">
          <a:xfrm>
            <a:off x="3587750" y="5956300"/>
            <a:ext cx="20447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3810000" y="5984875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ACUERDO</a:t>
            </a:r>
          </a:p>
        </p:txBody>
      </p:sp>
      <p:sp>
        <p:nvSpPr>
          <p:cNvPr id="47124" name="AutoShape 21"/>
          <p:cNvSpPr>
            <a:spLocks noChangeArrowheads="1"/>
          </p:cNvSpPr>
          <p:nvPr/>
        </p:nvSpPr>
        <p:spPr bwMode="auto">
          <a:xfrm>
            <a:off x="3359150" y="4654550"/>
            <a:ext cx="2501900" cy="5969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3581400" y="4689475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PROPUESTAS</a:t>
            </a:r>
          </a:p>
        </p:txBody>
      </p:sp>
      <p:pic>
        <p:nvPicPr>
          <p:cNvPr id="1095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74228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2527"/>
            <a:ext cx="8229600" cy="11430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conflicto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39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3600" b="1" dirty="0">
                <a:latin typeface="Arial" charset="0"/>
              </a:rPr>
              <a:t>HERRAMIENTAS PARA RC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304800" y="1892300"/>
            <a:ext cx="281940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solidFill>
                  <a:srgbClr val="CC3300"/>
                </a:solidFill>
                <a:latin typeface="Times New Roman" charset="0"/>
              </a:rPr>
              <a:t>Técnicas </a:t>
            </a:r>
          </a:p>
          <a:p>
            <a:pPr algn="ctr" eaLnBrk="1" hangingPunct="1"/>
            <a:r>
              <a:rPr lang="es-ES_tradnl" i="1" u="sng">
                <a:solidFill>
                  <a:srgbClr val="CC3300"/>
                </a:solidFill>
                <a:latin typeface="Times New Roman" charset="0"/>
              </a:rPr>
              <a:t>operativas</a:t>
            </a:r>
            <a:r>
              <a:rPr lang="es-ES_tradnl">
                <a:solidFill>
                  <a:srgbClr val="CC3300"/>
                </a:solidFill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Escucha activa 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(técnicas de comunicación):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Silencio 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Preguntar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3200400" y="1905000"/>
            <a:ext cx="2819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solidFill>
                  <a:srgbClr val="CC3300"/>
                </a:solidFill>
                <a:latin typeface="Times New Roman" charset="0"/>
              </a:rPr>
              <a:t>Técnicas conceptuales</a:t>
            </a:r>
            <a:r>
              <a:rPr lang="es-ES_tradnl">
                <a:solidFill>
                  <a:srgbClr val="CC3300"/>
                </a:solidFill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Posición - Interés - Propuesta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Opción - Alternativa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MAAN - Criterios objetivos</a:t>
            </a:r>
          </a:p>
          <a:p>
            <a:pPr algn="ctr" eaLnBrk="1" hangingPunct="1"/>
            <a:r>
              <a:rPr lang="es-ES_tradnl">
                <a:latin typeface="Times New Roman" charset="0"/>
              </a:rPr>
              <a:t>Axiomas de la comunicación 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2819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i="1" u="sng">
                <a:solidFill>
                  <a:srgbClr val="CC3300"/>
                </a:solidFill>
                <a:latin typeface="Times New Roman" charset="0"/>
              </a:rPr>
              <a:t>Técnicas procedimentales</a:t>
            </a:r>
            <a:r>
              <a:rPr lang="es-ES_tradnl">
                <a:solidFill>
                  <a:srgbClr val="CC3300"/>
                </a:solidFill>
                <a:latin typeface="Times New Roman" charset="0"/>
              </a:rPr>
              <a:t>: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Reuniones separadas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r>
              <a:rPr lang="es-ES_tradnl">
                <a:latin typeface="Times New Roman" charset="0"/>
              </a:rPr>
              <a:t>Reuniones conjuntas</a:t>
            </a: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  <a:p>
            <a:pPr algn="ctr" eaLnBrk="1" hangingPunct="1"/>
            <a:endParaRPr lang="es-ES_tradnl">
              <a:latin typeface="Times New Roman" charset="0"/>
            </a:endParaRPr>
          </a:p>
        </p:txBody>
      </p:sp>
      <p:pic>
        <p:nvPicPr>
          <p:cNvPr id="1105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Técnicas conceptuales</a:t>
            </a:r>
            <a:endParaRPr lang="en-US" dirty="0">
              <a:latin typeface="Arial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8415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Posiciones: 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hechos de la negociación (Qué?)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Suelen convertirse en opciones.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Intereses: 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esencia de la negociación, la base.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necesidades o deseos de las partes (por qué? o para qué?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Hay comunes, diferentes y opuestos.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Opciones: </a:t>
            </a:r>
          </a:p>
          <a:p>
            <a:pPr lvl="1" eaLnBrk="1" hangingPunct="1">
              <a:lnSpc>
                <a:spcPct val="90000"/>
              </a:lnSpc>
            </a:pPr>
            <a:r>
              <a:rPr lang="es-CR" dirty="0">
                <a:latin typeface="Arial" charset="0"/>
                <a:ea typeface="Arial" charset="0"/>
                <a:cs typeface="Arial" charset="0"/>
              </a:rPr>
              <a:t>formas de satisfacer los intereses (Cómo?)</a:t>
            </a:r>
          </a:p>
        </p:txBody>
      </p:sp>
      <p:pic>
        <p:nvPicPr>
          <p:cNvPr id="1116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Técnicas conceptuales</a:t>
            </a:r>
            <a:endParaRPr lang="en-US" dirty="0">
              <a:latin typeface="Arial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CR" dirty="0">
                <a:latin typeface="Arial" charset="0"/>
              </a:rPr>
              <a:t>Alternativa: </a:t>
            </a:r>
          </a:p>
          <a:p>
            <a:pPr lvl="1" eaLnBrk="1" hangingPunct="1"/>
            <a:r>
              <a:rPr lang="es-CR" dirty="0">
                <a:latin typeface="Arial" charset="0"/>
                <a:ea typeface="Arial" charset="0"/>
                <a:cs typeface="Arial" charset="0"/>
              </a:rPr>
              <a:t>formas de satisfacer los intereses fuera de la mesa de negociación. </a:t>
            </a:r>
          </a:p>
          <a:p>
            <a:pPr lvl="1" eaLnBrk="1" hangingPunct="1"/>
            <a:r>
              <a:rPr lang="es-CR" dirty="0">
                <a:latin typeface="Arial" charset="0"/>
                <a:ea typeface="Arial" charset="0"/>
                <a:cs typeface="Arial" charset="0"/>
              </a:rPr>
              <a:t>Con otras partes.</a:t>
            </a:r>
          </a:p>
          <a:p>
            <a:pPr eaLnBrk="1" hangingPunct="1"/>
            <a:r>
              <a:rPr lang="es-CR" dirty="0">
                <a:latin typeface="Arial" charset="0"/>
              </a:rPr>
              <a:t>MAAN: </a:t>
            </a:r>
          </a:p>
          <a:p>
            <a:pPr lvl="1" eaLnBrk="1" hangingPunct="1"/>
            <a:r>
              <a:rPr lang="es-CR" dirty="0">
                <a:latin typeface="Arial" charset="0"/>
                <a:ea typeface="Arial" charset="0"/>
                <a:cs typeface="Arial" charset="0"/>
              </a:rPr>
              <a:t>Mejor alternativa a un acuerdo negociado. </a:t>
            </a:r>
          </a:p>
          <a:p>
            <a:pPr lvl="1" eaLnBrk="1" hangingPunct="1"/>
            <a:r>
              <a:rPr lang="es-CR" dirty="0">
                <a:latin typeface="Arial" charset="0"/>
                <a:ea typeface="Arial" charset="0"/>
                <a:cs typeface="Arial" charset="0"/>
              </a:rPr>
              <a:t>Lo mejor que puedo obtener para satisfacer mis intereses SIN negociar.</a:t>
            </a:r>
          </a:p>
          <a:p>
            <a:pPr lvl="1" eaLnBrk="1" hangingPunct="1"/>
            <a:r>
              <a:rPr lang="es-CR" dirty="0">
                <a:latin typeface="Arial" charset="0"/>
                <a:ea typeface="Arial" charset="0"/>
                <a:cs typeface="Arial" charset="0"/>
              </a:rPr>
              <a:t>FUENTE DE PODER!!!</a:t>
            </a:r>
          </a:p>
        </p:txBody>
      </p:sp>
      <p:pic>
        <p:nvPicPr>
          <p:cNvPr id="1126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1200150" y="1050925"/>
            <a:ext cx="68214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s-ES_tradnl" sz="2400" dirty="0">
                <a:latin typeface="Times New Roman" charset="0"/>
              </a:rPr>
              <a:t>Posiciones						Posiciones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Intereses						Intereses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REPLANTEO</a:t>
            </a: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endParaRPr lang="es-ES_tradnl" sz="2400" dirty="0">
              <a:latin typeface="Times New Roman" charset="0"/>
            </a:endParaRPr>
          </a:p>
          <a:p>
            <a:pPr algn="ctr" defTabSz="762000"/>
            <a:r>
              <a:rPr lang="es-ES_tradnl" sz="2400" dirty="0">
                <a:latin typeface="Times New Roman" charset="0"/>
              </a:rPr>
              <a:t>OPCIONES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057400" y="736203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 b="1" dirty="0">
                <a:latin typeface="Times New Roman" charset="0"/>
              </a:rPr>
              <a:t>NEGOCIACIÓN COLABORATIVA</a:t>
            </a: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5264150" y="1149350"/>
            <a:ext cx="673100" cy="292100"/>
          </a:xfrm>
          <a:prstGeom prst="leftArrow">
            <a:avLst>
              <a:gd name="adj1" fmla="val 50000"/>
              <a:gd name="adj2" fmla="val 11520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3130550" y="1149350"/>
            <a:ext cx="825500" cy="292100"/>
          </a:xfrm>
          <a:prstGeom prst="rightArrow">
            <a:avLst>
              <a:gd name="adj1" fmla="val 50000"/>
              <a:gd name="adj2" fmla="val 14131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3511550" y="1758950"/>
            <a:ext cx="2120900" cy="4445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7"/>
          <p:cNvSpPr>
            <a:spLocks noChangeArrowheads="1"/>
          </p:cNvSpPr>
          <p:nvPr/>
        </p:nvSpPr>
        <p:spPr bwMode="auto">
          <a:xfrm>
            <a:off x="4343400" y="3130550"/>
            <a:ext cx="4445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4349750" y="4273550"/>
            <a:ext cx="45085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9"/>
          <p:cNvSpPr>
            <a:spLocks noChangeArrowheads="1"/>
          </p:cNvSpPr>
          <p:nvPr/>
        </p:nvSpPr>
        <p:spPr bwMode="auto">
          <a:xfrm>
            <a:off x="4419600" y="5486400"/>
            <a:ext cx="368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utoShape 10"/>
          <p:cNvSpPr>
            <a:spLocks noChangeArrowheads="1"/>
          </p:cNvSpPr>
          <p:nvPr/>
        </p:nvSpPr>
        <p:spPr bwMode="auto">
          <a:xfrm>
            <a:off x="3587750" y="3587750"/>
            <a:ext cx="19685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602615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2"/>
          <p:cNvSpPr>
            <a:spLocks noChangeArrowheads="1"/>
          </p:cNvSpPr>
          <p:nvPr/>
        </p:nvSpPr>
        <p:spPr bwMode="auto">
          <a:xfrm rot="10740000">
            <a:off x="2451100" y="3740150"/>
            <a:ext cx="673100" cy="215900"/>
          </a:xfrm>
          <a:prstGeom prst="rightArrow">
            <a:avLst>
              <a:gd name="adj1" fmla="val 50000"/>
              <a:gd name="adj2" fmla="val 15589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655638" y="3413125"/>
            <a:ext cx="1325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 </a:t>
            </a:r>
          </a:p>
          <a:p>
            <a:pPr defTabSz="762000"/>
            <a:r>
              <a:rPr lang="es-ES_tradnl" sz="2400">
                <a:latin typeface="Times New Roman" charset="0"/>
              </a:rPr>
              <a:t>objetivos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994525" y="3108325"/>
            <a:ext cx="1419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</a:t>
            </a:r>
          </a:p>
          <a:p>
            <a:pPr defTabSz="762000"/>
            <a:r>
              <a:rPr lang="es-ES_tradnl" sz="2400">
                <a:latin typeface="Times New Roman" charset="0"/>
              </a:rPr>
              <a:t>subjetivos</a:t>
            </a:r>
          </a:p>
          <a:p>
            <a:pPr defTabSz="762000"/>
            <a:r>
              <a:rPr lang="es-ES_tradnl" sz="2400">
                <a:latin typeface="Times New Roman" charset="0"/>
              </a:rPr>
              <a:t>(MAAN)</a:t>
            </a:r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609600" y="3060700"/>
            <a:ext cx="1511300" cy="14351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6788150" y="2978150"/>
            <a:ext cx="1816100" cy="1587500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7"/>
          <p:cNvSpPr>
            <a:spLocks noChangeArrowheads="1"/>
          </p:cNvSpPr>
          <p:nvPr/>
        </p:nvSpPr>
        <p:spPr bwMode="auto">
          <a:xfrm rot="-3787202">
            <a:off x="2908300" y="21463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8"/>
          <p:cNvSpPr>
            <a:spLocks noChangeArrowheads="1"/>
          </p:cNvSpPr>
          <p:nvPr/>
        </p:nvSpPr>
        <p:spPr bwMode="auto">
          <a:xfrm rot="3941398">
            <a:off x="6159500" y="2222500"/>
            <a:ext cx="381000" cy="6604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9"/>
          <p:cNvSpPr>
            <a:spLocks noChangeArrowheads="1"/>
          </p:cNvSpPr>
          <p:nvPr/>
        </p:nvSpPr>
        <p:spPr bwMode="auto">
          <a:xfrm>
            <a:off x="3587750" y="5956300"/>
            <a:ext cx="2044700" cy="5207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3810000" y="5984875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ACUERDO</a:t>
            </a:r>
          </a:p>
        </p:txBody>
      </p:sp>
      <p:sp>
        <p:nvSpPr>
          <p:cNvPr id="47124" name="AutoShape 21"/>
          <p:cNvSpPr>
            <a:spLocks noChangeArrowheads="1"/>
          </p:cNvSpPr>
          <p:nvPr/>
        </p:nvSpPr>
        <p:spPr bwMode="auto">
          <a:xfrm>
            <a:off x="3359150" y="4654550"/>
            <a:ext cx="2501900" cy="59690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3581400" y="4689475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latin typeface="Times New Roman" charset="0"/>
              </a:rPr>
              <a:t>PROPUESTAS</a:t>
            </a:r>
          </a:p>
        </p:txBody>
      </p:sp>
      <p:pic>
        <p:nvPicPr>
          <p:cNvPr id="1136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u="sng" dirty="0" err="1" smtClean="0"/>
              <a:t>Comunes</a:t>
            </a:r>
            <a:r>
              <a:rPr lang="en-US" dirty="0" smtClean="0"/>
              <a:t>: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espontáneos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u="sng" dirty="0" err="1" smtClean="0"/>
              <a:t>Diferentes</a:t>
            </a:r>
            <a:r>
              <a:rPr lang="en-US" dirty="0" smtClean="0"/>
              <a:t>: los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negocian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u="sng" dirty="0" err="1" smtClean="0"/>
              <a:t>Contradictorios</a:t>
            </a:r>
            <a:r>
              <a:rPr lang="en-US" dirty="0" smtClean="0"/>
              <a:t>: en principio son </a:t>
            </a:r>
            <a:r>
              <a:rPr lang="en-US" dirty="0" err="1" smtClean="0"/>
              <a:t>excluyentes</a:t>
            </a:r>
            <a:r>
              <a:rPr lang="en-US" dirty="0" smtClean="0"/>
              <a:t>. </a:t>
            </a:r>
            <a:r>
              <a:rPr lang="en-US" dirty="0" err="1" smtClean="0"/>
              <a:t>Difíciles</a:t>
            </a:r>
            <a:r>
              <a:rPr lang="en-US" dirty="0" smtClean="0"/>
              <a:t> de </a:t>
            </a:r>
            <a:r>
              <a:rPr lang="en-US" dirty="0" err="1" smtClean="0"/>
              <a:t>negociar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46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1032"/>
          <p:cNvSpPr>
            <a:spLocks noChangeArrowheads="1"/>
          </p:cNvSpPr>
          <p:nvPr/>
        </p:nvSpPr>
        <p:spPr bwMode="auto">
          <a:xfrm>
            <a:off x="1187450" y="2205038"/>
            <a:ext cx="6769100" cy="2087562"/>
          </a:xfrm>
          <a:prstGeom prst="downArrowCallout">
            <a:avLst>
              <a:gd name="adj1" fmla="val 81065"/>
              <a:gd name="adj2" fmla="val 8106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6406" y="6429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ＭＳ Ｐゴシック" charset="0"/>
              </a:rPr>
              <a:t>Pregunta de replanteo</a:t>
            </a:r>
          </a:p>
        </p:txBody>
      </p:sp>
      <p:sp>
        <p:nvSpPr>
          <p:cNvPr id="52229" name="Text Box 1027"/>
          <p:cNvSpPr txBox="1">
            <a:spLocks noChangeArrowheads="1"/>
          </p:cNvSpPr>
          <p:nvPr/>
        </p:nvSpPr>
        <p:spPr bwMode="auto">
          <a:xfrm>
            <a:off x="1143000" y="2205038"/>
            <a:ext cx="6873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>
                <a:latin typeface="Times New Roman" charset="0"/>
              </a:rPr>
              <a:t>¿Cómo podríamos hacer para satisfacer los intereses de A y los intereses de B?</a:t>
            </a:r>
            <a:endParaRPr lang="es-ES_tradnl" sz="2800">
              <a:latin typeface="Times New Roman" charset="0"/>
            </a:endParaRPr>
          </a:p>
        </p:txBody>
      </p:sp>
      <p:sp>
        <p:nvSpPr>
          <p:cNvPr id="52230" name="Oval 1030"/>
          <p:cNvSpPr>
            <a:spLocks noChangeArrowheads="1"/>
          </p:cNvSpPr>
          <p:nvPr/>
        </p:nvSpPr>
        <p:spPr bwMode="auto">
          <a:xfrm>
            <a:off x="1979613" y="4437063"/>
            <a:ext cx="496887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1029"/>
          <p:cNvSpPr txBox="1">
            <a:spLocks noChangeArrowheads="1"/>
          </p:cNvSpPr>
          <p:nvPr/>
        </p:nvSpPr>
        <p:spPr bwMode="auto">
          <a:xfrm>
            <a:off x="2697163" y="4772025"/>
            <a:ext cx="374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R"/>
              <a:t>Agenda de la Negociación</a:t>
            </a:r>
            <a:endParaRPr lang="es-ES"/>
          </a:p>
        </p:txBody>
      </p:sp>
      <p:pic>
        <p:nvPicPr>
          <p:cNvPr id="1157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ＭＳ Ｐゴシック" charset="0"/>
              </a:rPr>
              <a:t>Las Opciones</a:t>
            </a:r>
            <a:endParaRPr lang="es-ES" dirty="0">
              <a:latin typeface="Arial" charset="0"/>
              <a:cs typeface="ＭＳ Ｐゴシック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>
                <a:latin typeface="Arial" charset="0"/>
                <a:cs typeface="ＭＳ Ｐゴシック" charset="0"/>
              </a:rPr>
              <a:t>Crear la mayor cantidad de ellas a partir de la agenda (intereses).</a:t>
            </a:r>
          </a:p>
          <a:p>
            <a:pPr eaLnBrk="1" hangingPunct="1"/>
            <a:r>
              <a:rPr lang="es-CR">
                <a:latin typeface="Arial" charset="0"/>
                <a:cs typeface="ＭＳ Ｐゴシック" charset="0"/>
              </a:rPr>
              <a:t>Utilizar la técnica de lluvia de ideas (no interesa la calidad – NO EVALUAR-, sino l cantidad de ideas).</a:t>
            </a:r>
          </a:p>
          <a:p>
            <a:pPr eaLnBrk="1" hangingPunct="1"/>
            <a:r>
              <a:rPr lang="es-CR">
                <a:latin typeface="Arial" charset="0"/>
                <a:cs typeface="ＭＳ Ｐゴシック" charset="0"/>
              </a:rPr>
              <a:t>Luego, pero sólo luego, se evalúan</a:t>
            </a:r>
            <a:endParaRPr lang="es-ES">
              <a:latin typeface="Arial" charset="0"/>
              <a:cs typeface="ＭＳ Ｐゴシック" charset="0"/>
            </a:endParaRPr>
          </a:p>
        </p:txBody>
      </p:sp>
      <p:pic>
        <p:nvPicPr>
          <p:cNvPr id="1167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ＭＳ Ｐゴシック" charset="0"/>
              </a:rPr>
              <a:t>Evaluación de opciones</a:t>
            </a:r>
            <a:endParaRPr lang="es-ES" dirty="0">
              <a:latin typeface="Arial" charset="0"/>
              <a:cs typeface="ＭＳ Ｐゴシック" charset="0"/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CR" sz="2400" b="1" i="1">
                <a:solidFill>
                  <a:srgbClr val="CC3300"/>
                </a:solidFill>
                <a:latin typeface="Arial" charset="0"/>
                <a:cs typeface="ＭＳ Ｐゴシック" charset="0"/>
              </a:rPr>
              <a:t>Criterios objetivos: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Estándar </a:t>
            </a:r>
            <a:r>
              <a:rPr lang="es-ES" sz="2000">
                <a:latin typeface="Arial" charset="0"/>
                <a:ea typeface="Arial" charset="0"/>
                <a:cs typeface="Arial" charset="0"/>
              </a:rPr>
              <a:t>de medición independiente de la voluntad de las partes, que sirve para evaluar opciones en el conflicto</a:t>
            </a:r>
            <a:endParaRPr lang="es-CR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La ley 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El dinero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El tiempo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El territorio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Criterio experto: perito.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Precedente.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Tradición.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Valor de mercado.</a:t>
            </a:r>
            <a:endParaRPr lang="es-E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s-CR" sz="2400" b="1" i="1">
                <a:solidFill>
                  <a:srgbClr val="CC3300"/>
                </a:solidFill>
                <a:latin typeface="Arial" charset="0"/>
                <a:cs typeface="ＭＳ Ｐゴシック" charset="0"/>
              </a:rPr>
              <a:t>Criterios subjetivos: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El MAAN (Mejor Alternativa a un Acuerdo Negociado)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Qué es lo mejor que puedo obtener para satisfacer mis intereses si no logro un acuerdo?</a:t>
            </a:r>
          </a:p>
          <a:p>
            <a:pPr lvl="1" eaLnBrk="1" hangingPunct="1"/>
            <a:r>
              <a:rPr lang="es-CR" sz="2000">
                <a:latin typeface="Arial" charset="0"/>
                <a:ea typeface="Arial" charset="0"/>
                <a:cs typeface="Arial" charset="0"/>
              </a:rPr>
              <a:t>Poder real de negociar</a:t>
            </a:r>
            <a:endParaRPr lang="es-ES" sz="20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77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Opciones</a:t>
            </a:r>
            <a:r>
              <a:rPr lang="en-US" dirty="0">
                <a:latin typeface="Arial" charset="0"/>
              </a:rPr>
              <a:t> – </a:t>
            </a:r>
            <a:r>
              <a:rPr lang="en-US" dirty="0" err="1">
                <a:latin typeface="Arial" charset="0"/>
              </a:rPr>
              <a:t>alternativas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u="sng" dirty="0" err="1" smtClean="0"/>
              <a:t>Opciones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smtClean="0"/>
              <a:t>DENTRO de la mesa de </a:t>
            </a:r>
            <a:r>
              <a:rPr lang="en-US" dirty="0" err="1" smtClean="0"/>
              <a:t>negociación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creo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negocio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satisfacer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u="sng" dirty="0" err="1" smtClean="0"/>
              <a:t>Alternativas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smtClean="0"/>
              <a:t>AFUERA de </a:t>
            </a:r>
            <a:r>
              <a:rPr lang="en-US" dirty="0"/>
              <a:t>la mesa de </a:t>
            </a:r>
            <a:r>
              <a:rPr lang="en-US" dirty="0" err="1"/>
              <a:t>negociación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Valor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creo</a:t>
            </a:r>
            <a:r>
              <a:rPr lang="en-US" dirty="0"/>
              <a:t> </a:t>
            </a:r>
            <a:r>
              <a:rPr lang="en-US" dirty="0" smtClean="0"/>
              <a:t>SIN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/>
              <a:t>partes</a:t>
            </a:r>
            <a:r>
              <a:rPr lang="en-US" dirty="0"/>
              <a:t>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cuales</a:t>
            </a:r>
            <a:r>
              <a:rPr lang="en-US" dirty="0"/>
              <a:t> </a:t>
            </a:r>
            <a:r>
              <a:rPr lang="en-US" dirty="0" err="1"/>
              <a:t>negocio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satisfacer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satisfacer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prescindiendo</a:t>
            </a:r>
            <a:r>
              <a:rPr lang="en-US" dirty="0" smtClean="0"/>
              <a:t> de ESTA </a:t>
            </a:r>
            <a:r>
              <a:rPr lang="en-US" dirty="0" err="1" smtClean="0"/>
              <a:t>negociación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187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588963"/>
            <a:ext cx="7758112" cy="1192212"/>
          </a:xfrm>
          <a:noFill/>
        </p:spPr>
        <p:txBody>
          <a:bodyPr lIns="92075" tIns="46038" rIns="92075" bIns="46038"/>
          <a:lstStyle/>
          <a:p>
            <a:pPr defTabSz="762000" eaLnBrk="1" hangingPunct="1"/>
            <a:r>
              <a:rPr lang="es-ES_tradnl">
                <a:latin typeface="Arial" charset="0"/>
                <a:cs typeface="ＭＳ Ｐゴシック" charset="0"/>
              </a:rPr>
              <a:t>ETAPA FINAL: CIERRE</a:t>
            </a:r>
          </a:p>
        </p:txBody>
      </p:sp>
      <p:sp>
        <p:nvSpPr>
          <p:cNvPr id="55300" name="AutoShape 3"/>
          <p:cNvSpPr>
            <a:spLocks noChangeArrowheads="1"/>
          </p:cNvSpPr>
          <p:nvPr/>
        </p:nvSpPr>
        <p:spPr bwMode="auto">
          <a:xfrm>
            <a:off x="482600" y="2692400"/>
            <a:ext cx="1803400" cy="1422400"/>
          </a:xfrm>
          <a:prstGeom prst="rightArrow">
            <a:avLst>
              <a:gd name="adj1" fmla="val 75009"/>
              <a:gd name="adj2" fmla="val 63399"/>
            </a:avLst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41325" y="31845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OPCIONES</a:t>
            </a:r>
          </a:p>
        </p:txBody>
      </p:sp>
      <p:graphicFrame>
        <p:nvGraphicFramePr>
          <p:cNvPr id="55302" name="Object 2"/>
          <p:cNvGraphicFramePr>
            <a:graphicFrameLocks/>
          </p:cNvGraphicFramePr>
          <p:nvPr/>
        </p:nvGraphicFramePr>
        <p:xfrm>
          <a:off x="2430463" y="2306638"/>
          <a:ext cx="183673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ClipArt" r:id="rId3" imgW="3656823" imgH="2228959" progId="MS_ClipArt_Gallery.2">
                  <p:embed/>
                </p:oleObj>
              </mc:Choice>
              <mc:Fallback>
                <p:oleObj name="ClipArt" r:id="rId3" imgW="3656823" imgH="222895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306638"/>
                        <a:ext cx="1836737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2286000" y="1660525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 objetivos</a:t>
            </a: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2286000" y="4708525"/>
            <a:ext cx="256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Criterios subjetivos</a:t>
            </a:r>
          </a:p>
          <a:p>
            <a:pPr defTabSz="762000"/>
            <a:r>
              <a:rPr lang="es-ES_tradnl" sz="2400">
                <a:latin typeface="Times New Roman" charset="0"/>
              </a:rPr>
              <a:t>(MAAN)</a:t>
            </a: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4376738" y="3184525"/>
            <a:ext cx="210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PROPUESTAS</a:t>
            </a:r>
          </a:p>
        </p:txBody>
      </p:sp>
      <p:sp>
        <p:nvSpPr>
          <p:cNvPr id="55306" name="Oval 9"/>
          <p:cNvSpPr>
            <a:spLocks noChangeArrowheads="1"/>
          </p:cNvSpPr>
          <p:nvPr/>
        </p:nvSpPr>
        <p:spPr bwMode="auto">
          <a:xfrm>
            <a:off x="6946900" y="2679700"/>
            <a:ext cx="2032000" cy="1574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6994525" y="2727325"/>
            <a:ext cx="193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s-ES_tradnl" sz="2400">
                <a:latin typeface="Times New Roman" charset="0"/>
              </a:rPr>
              <a:t>CIERRE </a:t>
            </a:r>
          </a:p>
          <a:p>
            <a:pPr algn="ctr" defTabSz="762000"/>
            <a:r>
              <a:rPr lang="es-ES_tradnl" sz="2400">
                <a:latin typeface="Times New Roman" charset="0"/>
              </a:rPr>
              <a:t>DE LA </a:t>
            </a:r>
          </a:p>
          <a:p>
            <a:pPr algn="ctr" defTabSz="762000"/>
            <a:r>
              <a:rPr lang="es-ES_tradnl" sz="2400">
                <a:latin typeface="Times New Roman" charset="0"/>
              </a:rPr>
              <a:t>MEDIACIÓN</a:t>
            </a:r>
          </a:p>
        </p:txBody>
      </p:sp>
      <p:sp>
        <p:nvSpPr>
          <p:cNvPr id="55308" name="AutoShape 11"/>
          <p:cNvSpPr>
            <a:spLocks noChangeArrowheads="1"/>
          </p:cNvSpPr>
          <p:nvPr/>
        </p:nvSpPr>
        <p:spPr bwMode="auto">
          <a:xfrm rot="-2700000">
            <a:off x="5461000" y="2678113"/>
            <a:ext cx="750888" cy="236537"/>
          </a:xfrm>
          <a:prstGeom prst="rightArrow">
            <a:avLst>
              <a:gd name="adj1" fmla="val 50000"/>
              <a:gd name="adj2" fmla="val 15874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AutoShape 12"/>
          <p:cNvSpPr>
            <a:spLocks noChangeArrowheads="1"/>
          </p:cNvSpPr>
          <p:nvPr/>
        </p:nvSpPr>
        <p:spPr bwMode="auto">
          <a:xfrm rot="2580000">
            <a:off x="5451475" y="4114800"/>
            <a:ext cx="688975" cy="304800"/>
          </a:xfrm>
          <a:prstGeom prst="rightArrow">
            <a:avLst>
              <a:gd name="adj1" fmla="val 50000"/>
              <a:gd name="adj2" fmla="val 113031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5775325" y="166052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Con Acuerdo</a:t>
            </a:r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5775325" y="4860925"/>
            <a:ext cx="171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s-ES_tradnl" sz="2400">
                <a:latin typeface="Times New Roman" charset="0"/>
              </a:rPr>
              <a:t>Sin Acuerdo</a:t>
            </a:r>
          </a:p>
        </p:txBody>
      </p:sp>
      <p:sp>
        <p:nvSpPr>
          <p:cNvPr id="55312" name="AutoShape 15"/>
          <p:cNvSpPr>
            <a:spLocks noChangeArrowheads="1"/>
          </p:cNvSpPr>
          <p:nvPr/>
        </p:nvSpPr>
        <p:spPr bwMode="auto">
          <a:xfrm rot="3660000">
            <a:off x="7538244" y="2161382"/>
            <a:ext cx="414337" cy="292100"/>
          </a:xfrm>
          <a:prstGeom prst="rightArrow">
            <a:avLst>
              <a:gd name="adj1" fmla="val 50000"/>
              <a:gd name="adj2" fmla="val 7093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AutoShape 16"/>
          <p:cNvSpPr>
            <a:spLocks noChangeArrowheads="1"/>
          </p:cNvSpPr>
          <p:nvPr/>
        </p:nvSpPr>
        <p:spPr bwMode="auto">
          <a:xfrm rot="-2880000">
            <a:off x="7474744" y="4510881"/>
            <a:ext cx="466725" cy="284163"/>
          </a:xfrm>
          <a:prstGeom prst="rightArrow">
            <a:avLst>
              <a:gd name="adj1" fmla="val 50000"/>
              <a:gd name="adj2" fmla="val 8213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36" name="Picture 1040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solidFill>
                  <a:srgbClr val="000000"/>
                </a:solidFill>
                <a:latin typeface="Arial" charset="0"/>
                <a:cs typeface="Arial" charset="0"/>
              </a:rPr>
              <a:t>Ejercicio 1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/>
            <a:r>
              <a:rPr lang="es-CR" sz="2600" dirty="0">
                <a:latin typeface="Arial" charset="0"/>
                <a:cs typeface="Arial" charset="0"/>
              </a:rPr>
              <a:t>Técnica de lluvia o torbellino de ideas (</a:t>
            </a:r>
            <a:r>
              <a:rPr lang="es-CR" sz="2600" dirty="0" err="1">
                <a:latin typeface="Arial" charset="0"/>
                <a:cs typeface="Arial" charset="0"/>
              </a:rPr>
              <a:t>brainstorming</a:t>
            </a:r>
            <a:r>
              <a:rPr lang="es-CR" sz="2600" dirty="0">
                <a:latin typeface="Arial" charset="0"/>
                <a:cs typeface="Arial" charset="0"/>
              </a:rPr>
              <a:t>): cualitativa o cuantitativa? </a:t>
            </a:r>
          </a:p>
          <a:p>
            <a:pPr eaLnBrk="1" hangingPunct="1"/>
            <a:r>
              <a:rPr lang="es-CR" sz="2600" dirty="0">
                <a:latin typeface="Arial" charset="0"/>
                <a:cs typeface="Arial" charset="0"/>
              </a:rPr>
              <a:t>Lluvia de ideas: </a:t>
            </a:r>
          </a:p>
          <a:p>
            <a:pPr lvl="1" eaLnBrk="1" hangingPunct="1"/>
            <a:r>
              <a:rPr lang="es-CR" sz="2400" dirty="0">
                <a:latin typeface="Arial" charset="0"/>
                <a:cs typeface="Arial" charset="0"/>
              </a:rPr>
              <a:t>sobre el color </a:t>
            </a:r>
            <a:r>
              <a:rPr lang="es-CR" sz="2400" dirty="0">
                <a:solidFill>
                  <a:srgbClr val="CC0000"/>
                </a:solidFill>
                <a:latin typeface="Arial" charset="0"/>
                <a:cs typeface="Arial" charset="0"/>
              </a:rPr>
              <a:t>ROJO</a:t>
            </a:r>
            <a:r>
              <a:rPr lang="es-CR" sz="2400" dirty="0">
                <a:latin typeface="Arial" charset="0"/>
                <a:cs typeface="Arial" charset="0"/>
              </a:rPr>
              <a:t>.</a:t>
            </a:r>
          </a:p>
          <a:p>
            <a:pPr lvl="1" eaLnBrk="1" hangingPunct="1"/>
            <a:r>
              <a:rPr lang="es-CR" sz="2400" dirty="0">
                <a:latin typeface="Arial" charset="0"/>
                <a:cs typeface="Arial" charset="0"/>
              </a:rPr>
              <a:t>sobre el color BLANCO.</a:t>
            </a:r>
          </a:p>
          <a:p>
            <a:pPr lvl="1" eaLnBrk="1" hangingPunct="1"/>
            <a:r>
              <a:rPr lang="es-CR" sz="2400" dirty="0">
                <a:latin typeface="Arial" charset="0"/>
                <a:cs typeface="Arial" charset="0"/>
              </a:rPr>
              <a:t>sobre CONFLICTO.</a:t>
            </a:r>
          </a:p>
          <a:p>
            <a:pPr lvl="2" eaLnBrk="1" hangingPunct="1"/>
            <a:r>
              <a:rPr lang="es-CR" sz="2000" dirty="0">
                <a:latin typeface="Arial" charset="0"/>
                <a:cs typeface="Arial" charset="0"/>
              </a:rPr>
              <a:t>Identifiquen las 10 palabras más representativas.</a:t>
            </a:r>
          </a:p>
          <a:p>
            <a:pPr lvl="2" eaLnBrk="1" hangingPunct="1"/>
            <a:r>
              <a:rPr lang="es-CR" sz="2000" dirty="0">
                <a:latin typeface="Arial" charset="0"/>
                <a:cs typeface="Arial" charset="0"/>
              </a:rPr>
              <a:t>Construyan una definición grupal de conflicto.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849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7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42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ChangeArrowheads="1"/>
          </p:cNvSpPr>
          <p:nvPr/>
        </p:nvSpPr>
        <p:spPr bwMode="auto">
          <a:xfrm>
            <a:off x="1411288" y="609600"/>
            <a:ext cx="590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4400"/>
              <a:t>Selección de Opciones</a:t>
            </a:r>
            <a:endParaRPr lang="es-ES_tradnl" sz="3600"/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8001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sz="3000"/>
              <a:t>Usar criterios objetivos y subjetivos (MAAN)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sz="3000"/>
              <a:t>Revisar interese de las partes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sz="3000"/>
              <a:t>Evaluar del modo en que los intereses pueden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s-ES_tradnl" sz="3000"/>
              <a:t>  satisfacerse con las opciones disponibles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sz="3000"/>
              <a:t>Seleccionar opciones viables o factibles.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sz="3000"/>
              <a:t>Evaluar costos y beneficios de la selección de alternativas</a:t>
            </a:r>
          </a:p>
        </p:txBody>
      </p:sp>
      <p:pic>
        <p:nvPicPr>
          <p:cNvPr id="1198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err="1" smtClean="0"/>
              <a:t>Acuerdos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r>
              <a:rPr lang="en-US" dirty="0" smtClean="0"/>
              <a:t>RC y </a:t>
            </a:r>
            <a:r>
              <a:rPr lang="en-US" dirty="0" err="1" smtClean="0"/>
              <a:t>acuerdos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veces</a:t>
            </a:r>
            <a:r>
              <a:rPr lang="en-US" dirty="0" smtClean="0"/>
              <a:t> no </a:t>
            </a:r>
            <a:r>
              <a:rPr lang="en-US" dirty="0" err="1" smtClean="0"/>
              <a:t>llegar</a:t>
            </a:r>
            <a:r>
              <a:rPr lang="en-US" dirty="0" smtClean="0"/>
              <a:t> a un </a:t>
            </a:r>
            <a:r>
              <a:rPr lang="en-US" dirty="0" err="1" smtClean="0"/>
              <a:t>acuerdo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recomendable</a:t>
            </a:r>
            <a:r>
              <a:rPr lang="en-US" dirty="0" smtClean="0"/>
              <a:t> (</a:t>
            </a:r>
            <a:r>
              <a:rPr lang="en-US" dirty="0" err="1" smtClean="0"/>
              <a:t>sentar</a:t>
            </a:r>
            <a:r>
              <a:rPr lang="en-US" dirty="0" smtClean="0"/>
              <a:t> un </a:t>
            </a:r>
            <a:r>
              <a:rPr lang="en-US" dirty="0" err="1" smtClean="0"/>
              <a:t>precedente</a:t>
            </a:r>
            <a:r>
              <a:rPr lang="en-US" dirty="0" smtClean="0"/>
              <a:t> legal).</a:t>
            </a:r>
          </a:p>
          <a:p>
            <a:r>
              <a:rPr lang="en-US" dirty="0" smtClean="0"/>
              <a:t>Sin embargo,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, </a:t>
            </a:r>
            <a:r>
              <a:rPr lang="en-US" dirty="0" err="1" smtClean="0"/>
              <a:t>legítimamente</a:t>
            </a:r>
            <a:r>
              <a:rPr lang="en-US" dirty="0" smtClean="0"/>
              <a:t>, </a:t>
            </a:r>
            <a:r>
              <a:rPr lang="en-US" dirty="0" err="1" smtClean="0"/>
              <a:t>anhelan</a:t>
            </a:r>
            <a:r>
              <a:rPr lang="en-US" dirty="0" smtClean="0"/>
              <a:t> un </a:t>
            </a:r>
            <a:r>
              <a:rPr lang="en-US" dirty="0" err="1" smtClean="0"/>
              <a:t>acuerdo</a:t>
            </a:r>
            <a:r>
              <a:rPr lang="en-US" dirty="0" smtClean="0"/>
              <a:t>!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acuerdo</a:t>
            </a:r>
            <a:r>
              <a:rPr lang="en-US" dirty="0" smtClean="0"/>
              <a:t> </a:t>
            </a:r>
            <a:r>
              <a:rPr lang="en-US" dirty="0" err="1" smtClean="0"/>
              <a:t>supone</a:t>
            </a:r>
            <a:r>
              <a:rPr lang="en-US" dirty="0" smtClean="0"/>
              <a:t> la </a:t>
            </a:r>
            <a:r>
              <a:rPr lang="en-US" dirty="0" err="1" smtClean="0"/>
              <a:t>satisfacción</a:t>
            </a:r>
            <a:r>
              <a:rPr lang="en-US" dirty="0" smtClean="0"/>
              <a:t>, en la </a:t>
            </a:r>
            <a:r>
              <a:rPr lang="en-US" dirty="0" err="1" smtClean="0"/>
              <a:t>medida</a:t>
            </a:r>
            <a:r>
              <a:rPr lang="en-US" dirty="0" smtClean="0"/>
              <a:t> de lo </a:t>
            </a:r>
            <a:r>
              <a:rPr lang="en-US" dirty="0" err="1" smtClean="0"/>
              <a:t>posible</a:t>
            </a:r>
            <a:r>
              <a:rPr lang="en-US" dirty="0" smtClean="0"/>
              <a:t>,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r>
              <a:rPr lang="en-US" dirty="0" smtClean="0"/>
              <a:t> en el </a:t>
            </a:r>
            <a:r>
              <a:rPr lang="en-US" dirty="0" err="1" smtClean="0"/>
              <a:t>conflicto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18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acuerdos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err="1" smtClean="0"/>
              <a:t>Conceptuales</a:t>
            </a:r>
            <a:r>
              <a:rPr lang="en-US" i="1" u="sng" dirty="0" smtClean="0"/>
              <a:t> o de principio</a:t>
            </a:r>
            <a:r>
              <a:rPr lang="en-US" dirty="0" smtClean="0"/>
              <a:t>: </a:t>
            </a:r>
            <a:r>
              <a:rPr lang="en-US" dirty="0" err="1" smtClean="0"/>
              <a:t>establecen</a:t>
            </a:r>
            <a:r>
              <a:rPr lang="en-US" dirty="0" smtClean="0"/>
              <a:t> un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principios</a:t>
            </a:r>
            <a:r>
              <a:rPr lang="en-US" dirty="0" smtClean="0"/>
              <a:t> de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procurar</a:t>
            </a:r>
            <a:r>
              <a:rPr lang="en-US" dirty="0" smtClean="0"/>
              <a:t> resolver el </a:t>
            </a:r>
            <a:r>
              <a:rPr lang="en-US" dirty="0" err="1" smtClean="0"/>
              <a:t>conflicto</a:t>
            </a:r>
            <a:r>
              <a:rPr lang="en-US" dirty="0" smtClean="0"/>
              <a:t>. TECNICA!</a:t>
            </a:r>
          </a:p>
          <a:p>
            <a:r>
              <a:rPr lang="en-US" i="1" u="sng" dirty="0" err="1" smtClean="0"/>
              <a:t>Procedimentales</a:t>
            </a:r>
            <a:r>
              <a:rPr lang="en-US" dirty="0" smtClean="0"/>
              <a:t>: </a:t>
            </a:r>
            <a:r>
              <a:rPr lang="en-US" dirty="0" err="1" smtClean="0"/>
              <a:t>establecen</a:t>
            </a:r>
            <a:r>
              <a:rPr lang="en-US" dirty="0" smtClean="0"/>
              <a:t> un </a:t>
            </a:r>
            <a:r>
              <a:rPr lang="en-US" dirty="0" err="1" smtClean="0"/>
              <a:t>procedimiento</a:t>
            </a:r>
            <a:r>
              <a:rPr lang="en-US" dirty="0" smtClean="0"/>
              <a:t> o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resolver el </a:t>
            </a:r>
            <a:r>
              <a:rPr lang="en-US" dirty="0" err="1" smtClean="0"/>
              <a:t>conflicto</a:t>
            </a:r>
            <a:r>
              <a:rPr lang="en-US" dirty="0" smtClean="0"/>
              <a:t>.</a:t>
            </a:r>
          </a:p>
          <a:p>
            <a:r>
              <a:rPr lang="en-US" i="1" u="sng" dirty="0" err="1" smtClean="0"/>
              <a:t>Sustantivos</a:t>
            </a:r>
            <a:r>
              <a:rPr lang="en-US" dirty="0" smtClean="0"/>
              <a:t>: </a:t>
            </a:r>
            <a:r>
              <a:rPr lang="en-US" dirty="0" err="1" smtClean="0"/>
              <a:t>satisfacen</a:t>
            </a:r>
            <a:r>
              <a:rPr lang="en-US" dirty="0" smtClean="0"/>
              <a:t> </a:t>
            </a:r>
            <a:r>
              <a:rPr lang="en-US" dirty="0" err="1" smtClean="0"/>
              <a:t>intereses</a:t>
            </a:r>
            <a:r>
              <a:rPr lang="en-US" dirty="0" smtClean="0"/>
              <a:t> de </a:t>
            </a:r>
            <a:r>
              <a:rPr lang="en-US" dirty="0" err="1" smtClean="0"/>
              <a:t>fondo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8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CR" dirty="0">
                <a:latin typeface="Calibri"/>
                <a:ea typeface="ＭＳ Ｐゴシック" charset="0"/>
                <a:cs typeface="Calibri"/>
              </a:rPr>
              <a:t>Evaluación de los acuerdos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="1" i="1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Procedimental</a:t>
            </a:r>
            <a:r>
              <a:rPr lang="es-CR">
                <a:latin typeface="Arial" charset="0"/>
                <a:ea typeface="ＭＳ Ｐゴシック" charset="0"/>
                <a:cs typeface="ＭＳ Ｐゴシック" charset="0"/>
              </a:rPr>
              <a:t>: ¿utilizaría de nuevo este procedimiento para resolver conflictos futuros?</a:t>
            </a:r>
          </a:p>
          <a:p>
            <a:r>
              <a:rPr lang="es-CR" b="1" i="1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Sustantiva</a:t>
            </a:r>
            <a:r>
              <a:rPr lang="es-CR">
                <a:latin typeface="Arial" charset="0"/>
                <a:ea typeface="ＭＳ Ｐゴシック" charset="0"/>
                <a:cs typeface="ＭＳ Ｐゴシック" charset="0"/>
              </a:rPr>
              <a:t>: ¿cuán satisfechos han sido mis intereses?</a:t>
            </a:r>
          </a:p>
          <a:p>
            <a:r>
              <a:rPr lang="es-CR" b="1" i="1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Psicológica</a:t>
            </a:r>
            <a:r>
              <a:rPr lang="es-CR">
                <a:latin typeface="Arial" charset="0"/>
                <a:ea typeface="ＭＳ Ｐゴシック" charset="0"/>
                <a:cs typeface="ＭＳ Ｐゴシック" charset="0"/>
              </a:rPr>
              <a:t>: ¿cuán feliz me siento al final de la negociación?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6156325" y="5575300"/>
            <a:ext cx="2125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400" i="1"/>
              <a:t>Tomado de: Lincoln, Bill.</a:t>
            </a:r>
          </a:p>
          <a:p>
            <a:pPr eaLnBrk="1" hangingPunct="1"/>
            <a:r>
              <a:rPr lang="es-CR" sz="1400" i="1"/>
              <a:t>En busca de promesas</a:t>
            </a:r>
            <a:endParaRPr lang="es-ES" sz="1400" i="1"/>
          </a:p>
        </p:txBody>
      </p:sp>
      <p:pic>
        <p:nvPicPr>
          <p:cNvPr id="1239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r>
              <a:rPr lang="en-US" dirty="0" err="1" smtClean="0"/>
              <a:t>Verificar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estén</a:t>
            </a:r>
            <a:r>
              <a:rPr lang="en-US" dirty="0" smtClean="0"/>
              <a:t> </a:t>
            </a:r>
            <a:r>
              <a:rPr lang="en-US" dirty="0" err="1" smtClean="0"/>
              <a:t>plenamente</a:t>
            </a:r>
            <a:r>
              <a:rPr lang="en-US" dirty="0" smtClean="0"/>
              <a:t> </a:t>
            </a:r>
            <a:r>
              <a:rPr lang="en-US" dirty="0" err="1" smtClean="0"/>
              <a:t>concientes</a:t>
            </a:r>
            <a:r>
              <a:rPr lang="en-US" dirty="0" smtClean="0"/>
              <a:t> del </a:t>
            </a:r>
            <a:r>
              <a:rPr lang="en-US" dirty="0" err="1" smtClean="0"/>
              <a:t>alcance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hayan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la </a:t>
            </a:r>
            <a:r>
              <a:rPr lang="en-US" dirty="0" err="1" smtClean="0"/>
              <a:t>oportunidad</a:t>
            </a:r>
            <a:r>
              <a:rPr lang="en-US" dirty="0" smtClean="0"/>
              <a:t> de </a:t>
            </a:r>
            <a:r>
              <a:rPr lang="en-US" dirty="0" err="1" smtClean="0"/>
              <a:t>consultarlos</a:t>
            </a:r>
            <a:r>
              <a:rPr lang="en-US" dirty="0" smtClean="0"/>
              <a:t> con constituencies y </a:t>
            </a:r>
            <a:r>
              <a:rPr lang="en-US" dirty="0" err="1" smtClean="0"/>
              <a:t>asesores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r>
              <a:rPr lang="en-US" dirty="0" smtClean="0"/>
              <a:t> (</a:t>
            </a:r>
            <a:r>
              <a:rPr lang="en-US" dirty="0" err="1" smtClean="0"/>
              <a:t>legales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). </a:t>
            </a:r>
          </a:p>
          <a:p>
            <a:r>
              <a:rPr lang="en-US" dirty="0" err="1"/>
              <a:t>Escenarios</a:t>
            </a:r>
            <a:r>
              <a:rPr lang="en-US" dirty="0"/>
              <a:t> </a:t>
            </a:r>
            <a:r>
              <a:rPr lang="en-US" dirty="0" err="1" smtClean="0"/>
              <a:t>futuros</a:t>
            </a:r>
            <a:r>
              <a:rPr lang="en-US" dirty="0" smtClean="0"/>
              <a:t>: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colaterales</a:t>
            </a:r>
            <a:r>
              <a:rPr lang="en-US" dirty="0" smtClean="0"/>
              <a:t> no </a:t>
            </a:r>
            <a:r>
              <a:rPr lang="en-US" dirty="0" err="1" smtClean="0"/>
              <a:t>previstos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deseados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Ejecución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Ejecución</a:t>
            </a:r>
            <a:r>
              <a:rPr lang="en-US" dirty="0" smtClean="0"/>
              <a:t> </a:t>
            </a:r>
            <a:r>
              <a:rPr lang="en-US" dirty="0" err="1" smtClean="0"/>
              <a:t>incompleta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Inacción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Tercerías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49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cláusula</a:t>
            </a:r>
            <a:r>
              <a:rPr lang="en-US" dirty="0" smtClean="0"/>
              <a:t> de </a:t>
            </a:r>
            <a:r>
              <a:rPr lang="en-US" dirty="0" err="1" smtClean="0"/>
              <a:t>solución</a:t>
            </a:r>
            <a:r>
              <a:rPr lang="en-US" dirty="0" smtClean="0"/>
              <a:t> </a:t>
            </a:r>
            <a:r>
              <a:rPr lang="en-US" dirty="0" err="1" smtClean="0"/>
              <a:t>dialogada</a:t>
            </a:r>
            <a:r>
              <a:rPr lang="en-US" dirty="0" smtClean="0"/>
              <a:t> de </a:t>
            </a:r>
            <a:r>
              <a:rPr lang="en-US" dirty="0" err="1" smtClean="0"/>
              <a:t>futuros</a:t>
            </a:r>
            <a:r>
              <a:rPr lang="en-US" dirty="0" smtClean="0"/>
              <a:t>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derivados</a:t>
            </a:r>
            <a:r>
              <a:rPr lang="en-US" dirty="0" smtClean="0"/>
              <a:t> de la </a:t>
            </a:r>
            <a:r>
              <a:rPr lang="en-US" dirty="0" err="1" smtClean="0"/>
              <a:t>ejecución</a:t>
            </a:r>
            <a:r>
              <a:rPr lang="en-US" dirty="0"/>
              <a:t> </a:t>
            </a:r>
            <a:r>
              <a:rPr lang="en-US" dirty="0" smtClean="0"/>
              <a:t>y/o </a:t>
            </a:r>
            <a:r>
              <a:rPr lang="en-US" dirty="0" err="1" smtClean="0"/>
              <a:t>interpretación</a:t>
            </a:r>
            <a:r>
              <a:rPr lang="en-US" dirty="0" smtClean="0"/>
              <a:t> del </a:t>
            </a:r>
            <a:r>
              <a:rPr lang="en-US" dirty="0" err="1" smtClean="0"/>
              <a:t>acuerdo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Según</a:t>
            </a:r>
            <a:r>
              <a:rPr lang="en-US" dirty="0" smtClean="0"/>
              <a:t> la </a:t>
            </a:r>
            <a:r>
              <a:rPr lang="en-US" dirty="0" err="1" smtClean="0"/>
              <a:t>complejidad</a:t>
            </a:r>
            <a:r>
              <a:rPr lang="en-US" dirty="0" smtClean="0"/>
              <a:t>, </a:t>
            </a:r>
            <a:r>
              <a:rPr lang="en-US" dirty="0" err="1" smtClean="0"/>
              <a:t>definir</a:t>
            </a:r>
            <a:r>
              <a:rPr lang="en-US" dirty="0" smtClean="0"/>
              <a:t> un </a:t>
            </a:r>
            <a:r>
              <a:rPr lang="en-US" dirty="0" err="1" smtClean="0"/>
              <a:t>comité</a:t>
            </a:r>
            <a:r>
              <a:rPr lang="en-US" dirty="0" smtClean="0"/>
              <a:t> y </a:t>
            </a:r>
            <a:r>
              <a:rPr lang="en-US" dirty="0" err="1" smtClean="0"/>
              <a:t>procedimiento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seguimiento</a:t>
            </a:r>
            <a:r>
              <a:rPr lang="en-US" dirty="0" smtClean="0"/>
              <a:t> y </a:t>
            </a:r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cumplimiento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59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r>
              <a:rPr lang="en-US" dirty="0" err="1" smtClean="0"/>
              <a:t>Consejos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Leer con </a:t>
            </a:r>
            <a:r>
              <a:rPr lang="en-US" dirty="0" err="1" smtClean="0"/>
              <a:t>tranquilidad</a:t>
            </a:r>
            <a:r>
              <a:rPr lang="en-US" dirty="0" smtClean="0"/>
              <a:t> el </a:t>
            </a:r>
            <a:r>
              <a:rPr lang="en-US" dirty="0" err="1" smtClean="0"/>
              <a:t>borrador</a:t>
            </a:r>
            <a:r>
              <a:rPr lang="en-US" dirty="0" smtClean="0"/>
              <a:t> del </a:t>
            </a:r>
            <a:r>
              <a:rPr lang="en-US" dirty="0" err="1" smtClean="0"/>
              <a:t>acuerdo</a:t>
            </a:r>
            <a:r>
              <a:rPr lang="en-US" dirty="0" smtClean="0"/>
              <a:t> (</a:t>
            </a:r>
            <a:r>
              <a:rPr lang="en-US" dirty="0" err="1" smtClean="0"/>
              <a:t>idealmente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lo </a:t>
            </a:r>
            <a:r>
              <a:rPr lang="en-US" dirty="0" err="1" smtClean="0"/>
              <a:t>tienen</a:t>
            </a:r>
            <a:r>
              <a:rPr lang="en-US" dirty="0" smtClean="0"/>
              <a:t> a la vista). </a:t>
            </a:r>
          </a:p>
          <a:p>
            <a:r>
              <a:rPr lang="en-US" dirty="0" err="1" smtClean="0"/>
              <a:t>Reconocer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hay </a:t>
            </a:r>
            <a:r>
              <a:rPr lang="en-US" dirty="0" err="1" smtClean="0"/>
              <a:t>desacuerdo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acuerdo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hay </a:t>
            </a:r>
            <a:r>
              <a:rPr lang="en-US" dirty="0" err="1" smtClean="0"/>
              <a:t>intereses</a:t>
            </a:r>
            <a:r>
              <a:rPr lang="en-US" dirty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, </a:t>
            </a:r>
            <a:r>
              <a:rPr lang="en-US" dirty="0" err="1" smtClean="0"/>
              <a:t>ocultos</a:t>
            </a:r>
            <a:r>
              <a:rPr lang="en-US" dirty="0" smtClean="0"/>
              <a:t> y/o no </a:t>
            </a:r>
            <a:r>
              <a:rPr lang="en-US" dirty="0" err="1" smtClean="0"/>
              <a:t>satisfechos-integrados</a:t>
            </a:r>
            <a:r>
              <a:rPr lang="en-US" dirty="0" smtClean="0"/>
              <a:t> </a:t>
            </a:r>
            <a:r>
              <a:rPr lang="en-US" dirty="0" err="1" smtClean="0"/>
              <a:t>adecuadamente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paciencia</a:t>
            </a:r>
            <a:r>
              <a:rPr lang="en-US" dirty="0" smtClean="0"/>
              <a:t>! No </a:t>
            </a:r>
            <a:r>
              <a:rPr lang="en-US" dirty="0" err="1" smtClean="0"/>
              <a:t>forzar</a:t>
            </a:r>
            <a:r>
              <a:rPr lang="en-US" dirty="0" smtClean="0"/>
              <a:t> el </a:t>
            </a:r>
            <a:r>
              <a:rPr lang="en-US" dirty="0" err="1" smtClean="0"/>
              <a:t>acuerdo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69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s-ES_tradnl" sz="5600" dirty="0" smtClean="0"/>
              <a:t>V. </a:t>
            </a:r>
            <a:r>
              <a:rPr sz="5600" dirty="0" smtClean="0"/>
              <a:t>Conflictos </a:t>
            </a:r>
            <a:r>
              <a:rPr sz="5600" dirty="0"/>
              <a:t>públicos 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280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38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Afectan</a:t>
            </a:r>
            <a:r>
              <a:rPr lang="en-US" dirty="0"/>
              <a:t> </a:t>
            </a:r>
            <a:r>
              <a:rPr lang="en-US" dirty="0" err="1" smtClean="0"/>
              <a:t>colectividades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Hay </a:t>
            </a:r>
            <a:r>
              <a:rPr lang="en-US" dirty="0" err="1" smtClean="0"/>
              <a:t>participación</a:t>
            </a:r>
            <a:r>
              <a:rPr lang="en-US" dirty="0" smtClean="0"/>
              <a:t> del Estado (</a:t>
            </a:r>
            <a:r>
              <a:rPr lang="en-US" dirty="0" err="1" smtClean="0"/>
              <a:t>como</a:t>
            </a:r>
            <a:r>
              <a:rPr lang="en-US" dirty="0" smtClean="0"/>
              <a:t> parte y/o </a:t>
            </a:r>
            <a:r>
              <a:rPr lang="en-US" dirty="0" err="1" smtClean="0"/>
              <a:t>facilitador</a:t>
            </a:r>
            <a:r>
              <a:rPr lang="en-US" dirty="0" smtClean="0"/>
              <a:t>). 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ntervienen</a:t>
            </a:r>
            <a:r>
              <a:rPr lang="en-US" dirty="0" smtClean="0"/>
              <a:t>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(</a:t>
            </a:r>
            <a:r>
              <a:rPr lang="en-US" dirty="0" err="1" smtClean="0"/>
              <a:t>multipartes</a:t>
            </a:r>
            <a:r>
              <a:rPr lang="en-US" dirty="0" smtClean="0"/>
              <a:t>).</a:t>
            </a:r>
          </a:p>
          <a:p>
            <a:r>
              <a:rPr lang="en-US" dirty="0"/>
              <a:t>No </a:t>
            </a:r>
            <a:r>
              <a:rPr lang="en-US" dirty="0" err="1"/>
              <a:t>existe</a:t>
            </a:r>
            <a:r>
              <a:rPr lang="en-US" dirty="0"/>
              <a:t> un </a:t>
            </a:r>
            <a:r>
              <a:rPr lang="en-US" dirty="0" err="1"/>
              <a:t>área</a:t>
            </a:r>
            <a:r>
              <a:rPr lang="en-US" dirty="0"/>
              <a:t> u </a:t>
            </a:r>
            <a:r>
              <a:rPr lang="en-US" dirty="0" err="1"/>
              <a:t>organismo</a:t>
            </a:r>
            <a:r>
              <a:rPr lang="en-US" dirty="0"/>
              <a:t> </a:t>
            </a:r>
            <a:r>
              <a:rPr lang="en-US" dirty="0" err="1"/>
              <a:t>gubernamental</a:t>
            </a:r>
            <a:r>
              <a:rPr lang="en-US" dirty="0"/>
              <a:t> con plena </a:t>
            </a:r>
            <a:r>
              <a:rPr lang="en-US" dirty="0" err="1"/>
              <a:t>jurisdicción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tema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Requieren</a:t>
            </a:r>
            <a:r>
              <a:rPr lang="en-US" dirty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intervención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90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7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Qué es un conflicto?</a:t>
            </a:r>
            <a:endParaRPr lang="en-US" dirty="0"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7"/>
            <a:ext cx="8229600" cy="4525963"/>
          </a:xfrm>
        </p:spPr>
        <p:txBody>
          <a:bodyPr/>
          <a:lstStyle/>
          <a:p>
            <a:pPr eaLnBrk="1" hangingPunct="1"/>
            <a:r>
              <a:rPr lang="es-CR" sz="2800" dirty="0">
                <a:latin typeface="Arial" charset="0"/>
              </a:rPr>
              <a:t>“El conflicto es la sensación real, percibida o potencial de por lo menos una de las partes de que sus intereses principales están siendo o podrían estar amenazados, o puestos en peligro o comprometidos por lo menos por otra parte y/o que una o más partes desea competir por la adquisición o neutralización, o destrucción de los intereses de otros para poder promover sus propios intereses.” </a:t>
            </a:r>
            <a:endParaRPr lang="en-US" sz="2800" dirty="0">
              <a:latin typeface="Arial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5165725"/>
            <a:ext cx="1600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000" i="1"/>
              <a:t>Tomado de: Lincoln, Bill. En Busca de Promesas: Un Curso práctico de Negociaciones colaborativas y solución cooperativa de problemas. P. 8</a:t>
            </a:r>
            <a:r>
              <a:rPr lang="es-CR" sz="1000"/>
              <a:t>.</a:t>
            </a:r>
            <a:endParaRPr lang="en-US" sz="1000"/>
          </a:p>
        </p:txBody>
      </p:sp>
      <p:pic>
        <p:nvPicPr>
          <p:cNvPr id="860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75024" indent="-275024" defTabSz="361460">
              <a:spcBef>
                <a:spcPts val="2531"/>
              </a:spcBef>
              <a:defRPr sz="1800"/>
            </a:pPr>
            <a:r>
              <a:rPr lang="en-US" sz="2800" dirty="0" err="1"/>
              <a:t>Bienes</a:t>
            </a:r>
            <a:r>
              <a:rPr lang="en-US" sz="2800" dirty="0"/>
              <a:t> </a:t>
            </a:r>
            <a:r>
              <a:rPr lang="en-US" sz="2800" dirty="0" err="1"/>
              <a:t>públicos</a:t>
            </a:r>
            <a:r>
              <a:rPr lang="en-US" sz="2800" dirty="0"/>
              <a:t> y/o </a:t>
            </a:r>
            <a:r>
              <a:rPr lang="en-US" sz="2800" dirty="0" err="1"/>
              <a:t>propiedad</a:t>
            </a:r>
            <a:r>
              <a:rPr lang="en-US" sz="2800" dirty="0"/>
              <a:t> </a:t>
            </a:r>
            <a:r>
              <a:rPr lang="en-US" sz="2800" dirty="0" err="1"/>
              <a:t>colectiva</a:t>
            </a:r>
            <a:r>
              <a:rPr lang="en-US" sz="2800" dirty="0"/>
              <a:t>.</a:t>
            </a:r>
          </a:p>
          <a:p>
            <a:pPr marL="275024" indent="-275024" defTabSz="361460">
              <a:spcBef>
                <a:spcPts val="2531"/>
              </a:spcBef>
              <a:defRPr sz="1800"/>
            </a:pPr>
            <a:r>
              <a:rPr lang="en-US" sz="2800" dirty="0" err="1"/>
              <a:t>Derechos</a:t>
            </a:r>
            <a:r>
              <a:rPr lang="en-US" sz="2800" dirty="0"/>
              <a:t> y/o </a:t>
            </a:r>
            <a:r>
              <a:rPr lang="en-US" sz="2800" dirty="0" err="1"/>
              <a:t>intereses</a:t>
            </a:r>
            <a:r>
              <a:rPr lang="en-US" sz="2800" dirty="0"/>
              <a:t> </a:t>
            </a:r>
            <a:r>
              <a:rPr lang="en-US" sz="2800" dirty="0" err="1"/>
              <a:t>colectivos</a:t>
            </a:r>
            <a:r>
              <a:rPr lang="en-US" sz="2800" dirty="0" smtClean="0"/>
              <a:t>.</a:t>
            </a:r>
          </a:p>
          <a:p>
            <a:pPr marL="275024" indent="-275024" defTabSz="361460">
              <a:spcBef>
                <a:spcPts val="2531"/>
              </a:spcBef>
              <a:defRPr sz="1800"/>
            </a:pPr>
            <a:r>
              <a:rPr lang="en-US" sz="2800" dirty="0" err="1" smtClean="0"/>
              <a:t>Amplios</a:t>
            </a:r>
            <a:r>
              <a:rPr lang="en-US" sz="2800" dirty="0" smtClean="0"/>
              <a:t> </a:t>
            </a:r>
            <a:r>
              <a:rPr lang="en-US" sz="2800" dirty="0" err="1" smtClean="0"/>
              <a:t>desniveles</a:t>
            </a:r>
            <a:r>
              <a:rPr lang="en-US" sz="2800" dirty="0" smtClean="0"/>
              <a:t> de </a:t>
            </a:r>
            <a:r>
              <a:rPr lang="en-US" sz="2800" dirty="0" err="1" smtClean="0"/>
              <a:t>poder</a:t>
            </a:r>
            <a:r>
              <a:rPr lang="en-US" sz="2800" dirty="0" smtClean="0"/>
              <a:t>. </a:t>
            </a:r>
          </a:p>
          <a:p>
            <a:pPr marL="275024" indent="-275024" defTabSz="361460">
              <a:spcBef>
                <a:spcPts val="2531"/>
              </a:spcBef>
              <a:defRPr sz="1800"/>
            </a:pPr>
            <a:r>
              <a:rPr lang="en-US" sz="2800" dirty="0" err="1" smtClean="0"/>
              <a:t>Falta</a:t>
            </a:r>
            <a:r>
              <a:rPr lang="en-US" sz="2800" dirty="0" smtClean="0"/>
              <a:t> de </a:t>
            </a:r>
            <a:r>
              <a:rPr lang="en-US" sz="2800" dirty="0" err="1" smtClean="0"/>
              <a:t>relaciones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continuas</a:t>
            </a:r>
            <a:r>
              <a:rPr lang="en-US" sz="2800" dirty="0" smtClean="0"/>
              <a:t> de largo </a:t>
            </a:r>
            <a:r>
              <a:rPr lang="en-US" sz="2800" dirty="0" err="1" smtClean="0"/>
              <a:t>plazo</a:t>
            </a:r>
            <a:r>
              <a:rPr lang="en-US" sz="2800" dirty="0" smtClean="0"/>
              <a:t>. </a:t>
            </a:r>
          </a:p>
          <a:p>
            <a:pPr marL="275024" indent="-275024" defTabSz="361460">
              <a:spcBef>
                <a:spcPts val="2531"/>
              </a:spcBef>
              <a:defRPr sz="1800"/>
            </a:pPr>
            <a:r>
              <a:rPr lang="en-US" sz="2800" dirty="0" err="1" smtClean="0"/>
              <a:t>Procedimientos</a:t>
            </a:r>
            <a:r>
              <a:rPr lang="en-US" sz="2800" dirty="0" smtClean="0"/>
              <a:t> no </a:t>
            </a:r>
            <a:r>
              <a:rPr lang="en-US" sz="2800" dirty="0" err="1" smtClean="0"/>
              <a:t>estandarizados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49998" indent="-275024" defTabSz="361460">
              <a:spcBef>
                <a:spcPts val="2531"/>
              </a:spcBef>
              <a:defRPr sz="1800"/>
            </a:pPr>
            <a:r>
              <a:rPr lang="en-US" sz="3200" dirty="0" err="1" smtClean="0"/>
              <a:t>Complejidades</a:t>
            </a:r>
            <a:r>
              <a:rPr lang="en-US" sz="3200" dirty="0" smtClean="0"/>
              <a:t>:</a:t>
            </a:r>
          </a:p>
          <a:p>
            <a:pPr marL="550048" lvl="1" indent="-275024" defTabSz="361460">
              <a:spcBef>
                <a:spcPts val="2531"/>
              </a:spcBef>
              <a:defRPr sz="1800"/>
            </a:pPr>
            <a:r>
              <a:rPr lang="en-US" sz="2800" dirty="0" err="1" smtClean="0"/>
              <a:t>Temas</a:t>
            </a:r>
            <a:r>
              <a:rPr lang="en-US" sz="2800" dirty="0"/>
              <a:t>: </a:t>
            </a:r>
            <a:r>
              <a:rPr lang="en-US" sz="2800" dirty="0" err="1"/>
              <a:t>temas</a:t>
            </a:r>
            <a:r>
              <a:rPr lang="en-US" sz="2800" dirty="0"/>
              <a:t> </a:t>
            </a:r>
            <a:r>
              <a:rPr lang="en-US" sz="2800" dirty="0" err="1"/>
              <a:t>concatenados</a:t>
            </a:r>
            <a:endParaRPr lang="en-US" sz="2800" dirty="0"/>
          </a:p>
          <a:p>
            <a:pPr marL="550048" lvl="1" indent="-275024" defTabSz="361460">
              <a:spcBef>
                <a:spcPts val="2531"/>
              </a:spcBef>
              <a:defRPr sz="1800"/>
            </a:pPr>
            <a:r>
              <a:rPr lang="en-US" sz="2800" dirty="0" err="1"/>
              <a:t>Cantidad</a:t>
            </a:r>
            <a:r>
              <a:rPr lang="en-US" sz="2800" dirty="0"/>
              <a:t> y </a:t>
            </a:r>
            <a:r>
              <a:rPr lang="en-US" sz="2800" dirty="0" err="1"/>
              <a:t>tipo</a:t>
            </a:r>
            <a:r>
              <a:rPr lang="en-US" sz="2800" dirty="0"/>
              <a:t> de </a:t>
            </a:r>
            <a:r>
              <a:rPr lang="en-US" sz="2800" dirty="0" err="1"/>
              <a:t>partes</a:t>
            </a:r>
            <a:r>
              <a:rPr lang="en-US" sz="2800" dirty="0"/>
              <a:t>. Red de </a:t>
            </a:r>
            <a:r>
              <a:rPr lang="en-US" sz="2800" dirty="0" err="1"/>
              <a:t>intereses</a:t>
            </a:r>
            <a:r>
              <a:rPr lang="en-US" sz="2800" dirty="0"/>
              <a:t>.</a:t>
            </a:r>
          </a:p>
          <a:p>
            <a:pPr marL="550048" lvl="1" indent="-275024" defTabSz="361460">
              <a:spcBef>
                <a:spcPts val="2531"/>
              </a:spcBef>
              <a:defRPr sz="1800"/>
            </a:pPr>
            <a:r>
              <a:rPr lang="en-US" sz="2800" dirty="0" err="1"/>
              <a:t>Dimensión</a:t>
            </a:r>
            <a:r>
              <a:rPr lang="en-US" sz="2800" dirty="0"/>
              <a:t> </a:t>
            </a:r>
            <a:r>
              <a:rPr lang="en-US" sz="2800" dirty="0" err="1"/>
              <a:t>geográfica</a:t>
            </a:r>
            <a:r>
              <a:rPr lang="en-US" sz="2800" dirty="0"/>
              <a:t> y temporal</a:t>
            </a:r>
          </a:p>
          <a:p>
            <a:pPr marL="550048" lvl="1" indent="-275024" defTabSz="361460">
              <a:spcBef>
                <a:spcPts val="2531"/>
              </a:spcBef>
              <a:defRPr sz="1800"/>
            </a:pPr>
            <a:r>
              <a:rPr lang="en-US" sz="2800" dirty="0" err="1"/>
              <a:t>Dimensión</a:t>
            </a:r>
            <a:r>
              <a:rPr lang="en-US" sz="2800" dirty="0"/>
              <a:t> </a:t>
            </a:r>
            <a:r>
              <a:rPr lang="en-US" sz="2800" dirty="0" err="1"/>
              <a:t>jurídica</a:t>
            </a:r>
            <a:r>
              <a:rPr lang="en-US" sz="2800" dirty="0"/>
              <a:t> y </a:t>
            </a:r>
            <a:r>
              <a:rPr lang="en-US" sz="2800" dirty="0" err="1"/>
              <a:t>técnica</a:t>
            </a:r>
            <a:r>
              <a:rPr lang="en-US" sz="2800" dirty="0"/>
              <a:t> en general</a:t>
            </a:r>
          </a:p>
          <a:p>
            <a:endParaRPr lang="en-US" sz="1600" dirty="0"/>
          </a:p>
        </p:txBody>
      </p:sp>
      <p:pic>
        <p:nvPicPr>
          <p:cNvPr id="1300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616127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s-ES_tradnl" sz="5600" dirty="0" smtClean="0"/>
              <a:t>Oportunidad democrática</a:t>
            </a:r>
            <a:endParaRPr sz="5600" dirty="0"/>
          </a:p>
        </p:txBody>
      </p:sp>
      <p:sp>
        <p:nvSpPr>
          <p:cNvPr id="42" name="Shape 42"/>
          <p:cNvSpPr>
            <a:spLocks noGrp="1"/>
          </p:cNvSpPr>
          <p:nvPr>
            <p:ph idx="1"/>
          </p:nvPr>
        </p:nvSpPr>
        <p:spPr>
          <a:xfrm>
            <a:off x="457200" y="1763889"/>
            <a:ext cx="8229600" cy="43622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US" sz="2800" dirty="0" err="1" smtClean="0"/>
              <a:t>Mejorar</a:t>
            </a:r>
            <a:r>
              <a:rPr lang="en-US" sz="2800" dirty="0" smtClean="0"/>
              <a:t> la </a:t>
            </a:r>
            <a:r>
              <a:rPr lang="en-US" sz="2800" dirty="0" err="1"/>
              <a:t>g</a:t>
            </a:r>
            <a:r>
              <a:rPr lang="en-US" sz="2800" dirty="0" err="1" smtClean="0"/>
              <a:t>obernanza</a:t>
            </a:r>
            <a:r>
              <a:rPr lang="en-US" sz="2800" dirty="0" smtClean="0"/>
              <a:t> </a:t>
            </a:r>
            <a:r>
              <a:rPr lang="en-US" sz="2800" dirty="0" err="1"/>
              <a:t>democrática</a:t>
            </a:r>
            <a:r>
              <a:rPr lang="en-US" sz="2800" dirty="0"/>
              <a:t>.</a:t>
            </a:r>
          </a:p>
          <a:p>
            <a:pPr lvl="0">
              <a:defRPr sz="1800"/>
            </a:pPr>
            <a:r>
              <a:rPr lang="es-ES_tradnl" sz="2800" dirty="0"/>
              <a:t>M</a:t>
            </a:r>
            <a:r>
              <a:rPr sz="2800" dirty="0" smtClean="0"/>
              <a:t>ejorar </a:t>
            </a:r>
            <a:r>
              <a:rPr sz="2800" dirty="0"/>
              <a:t>la calidad de las decisiones - políticas públicas. </a:t>
            </a:r>
            <a:endParaRPr lang="es-ES_tradnl" sz="2800" dirty="0" smtClean="0"/>
          </a:p>
          <a:p>
            <a:pPr lvl="0">
              <a:defRPr sz="1800"/>
            </a:pPr>
            <a:r>
              <a:rPr lang="es-ES_tradnl" sz="2800" dirty="0" smtClean="0"/>
              <a:t>Dar mayor participación a la sociedad civil en la solución de sus problemas. </a:t>
            </a:r>
          </a:p>
          <a:p>
            <a:pPr lvl="0">
              <a:defRPr sz="1800"/>
            </a:pPr>
            <a:r>
              <a:rPr lang="es-ES_tradnl" sz="2800" dirty="0" smtClean="0"/>
              <a:t>Usos avanzados:</a:t>
            </a:r>
          </a:p>
          <a:p>
            <a:pPr lvl="1">
              <a:defRPr sz="1800"/>
            </a:pPr>
            <a:r>
              <a:rPr lang="es-ES_tradnl" sz="2400" dirty="0" err="1"/>
              <a:t>Consensus</a:t>
            </a:r>
            <a:r>
              <a:rPr lang="es-ES_tradnl" sz="2400" dirty="0"/>
              <a:t> rule </a:t>
            </a:r>
            <a:r>
              <a:rPr lang="es-ES_tradnl" sz="2400" dirty="0" err="1"/>
              <a:t>making</a:t>
            </a:r>
            <a:endParaRPr lang="es-ES_tradnl" sz="2400" dirty="0"/>
          </a:p>
          <a:p>
            <a:pPr lvl="1">
              <a:defRPr sz="1800"/>
            </a:pPr>
            <a:r>
              <a:rPr lang="es-ES_tradnl" sz="2400" dirty="0"/>
              <a:t>Presupuestos participativos.</a:t>
            </a:r>
          </a:p>
          <a:p>
            <a:pPr lvl="1">
              <a:defRPr sz="1800"/>
            </a:pPr>
            <a:r>
              <a:rPr lang="es-ES_tradnl" sz="2400" dirty="0"/>
              <a:t>En general decisiones - políticas públicas </a:t>
            </a:r>
          </a:p>
        </p:txBody>
      </p:sp>
      <p:pic>
        <p:nvPicPr>
          <p:cNvPr id="1310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3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 err="1" smtClean="0"/>
              <a:t>Paritarios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7389"/>
              </p:ext>
            </p:extLst>
          </p:nvPr>
        </p:nvGraphicFramePr>
        <p:xfrm>
          <a:off x="917222" y="1417638"/>
          <a:ext cx="7769578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4789"/>
                <a:gridCol w="38847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Paritarios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Multipartes-complejos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Dos o </a:t>
                      </a:r>
                      <a:r>
                        <a:rPr lang="en-US" dirty="0" err="1" smtClean="0"/>
                        <a:t>varias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partes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fácilmente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identificables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Múltiples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partes</a:t>
                      </a:r>
                      <a:r>
                        <a:rPr lang="en-US" baseline="0" dirty="0" smtClean="0"/>
                        <a:t>, no </a:t>
                      </a:r>
                      <a:r>
                        <a:rPr lang="en-US" baseline="0" dirty="0" err="1" smtClean="0"/>
                        <a:t>siempre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fácil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identificar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</a:t>
                      </a:r>
                      <a:r>
                        <a:rPr lang="en-US" baseline="0" dirty="0" smtClean="0"/>
                        <a:t> Estado no </a:t>
                      </a:r>
                      <a:r>
                        <a:rPr lang="en-US" baseline="0" dirty="0" err="1" smtClean="0"/>
                        <a:t>es</a:t>
                      </a:r>
                      <a:r>
                        <a:rPr lang="en-US" baseline="0" dirty="0" smtClean="0"/>
                        <a:t> parte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 Estado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</a:t>
                      </a:r>
                      <a:r>
                        <a:rPr lang="en-US" baseline="0" dirty="0" smtClean="0"/>
                        <a:t> parte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Partes</a:t>
                      </a:r>
                      <a:r>
                        <a:rPr lang="en-US" baseline="0" dirty="0" smtClean="0"/>
                        <a:t> y un </a:t>
                      </a:r>
                      <a:r>
                        <a:rPr lang="en-US" baseline="0" dirty="0" err="1" smtClean="0"/>
                        <a:t>mediador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conciliador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Partes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tercero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imparcial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equipos</a:t>
                      </a:r>
                      <a:r>
                        <a:rPr lang="en-US" dirty="0" smtClean="0"/>
                        <a:t>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convocantes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garantes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asesores</a:t>
                      </a:r>
                      <a:r>
                        <a:rPr lang="en-US" baseline="0" dirty="0" smtClean="0"/>
                        <a:t>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Alcance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focalizado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comunidad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Alcance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geográfico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amplio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usualmente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varias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comunidades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región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país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Marco </a:t>
                      </a:r>
                      <a:r>
                        <a:rPr lang="en-US" dirty="0" err="1" smtClean="0"/>
                        <a:t>jurídico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claro</a:t>
                      </a:r>
                      <a:r>
                        <a:rPr lang="en-US" baseline="0" dirty="0" smtClean="0"/>
                        <a:t> y del </a:t>
                      </a:r>
                      <a:r>
                        <a:rPr lang="en-US" baseline="0" dirty="0" err="1" smtClean="0"/>
                        <a:t>Derecho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Privado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jurídico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claro</a:t>
                      </a:r>
                      <a:r>
                        <a:rPr lang="en-US" baseline="0" dirty="0" smtClean="0"/>
                        <a:t> y del </a:t>
                      </a:r>
                      <a:r>
                        <a:rPr lang="en-US" baseline="0" dirty="0" err="1" smtClean="0"/>
                        <a:t>Derecho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Público</a:t>
                      </a:r>
                      <a:r>
                        <a:rPr lang="en-US" baseline="0" dirty="0" smtClean="0"/>
                        <a:t>, con </a:t>
                      </a:r>
                      <a:r>
                        <a:rPr lang="en-US" baseline="0" dirty="0" err="1" smtClean="0"/>
                        <a:t>elementos</a:t>
                      </a:r>
                      <a:r>
                        <a:rPr lang="en-US" baseline="0" dirty="0" smtClean="0"/>
                        <a:t> del </a:t>
                      </a:r>
                      <a:r>
                        <a:rPr lang="en-US" baseline="0" dirty="0" err="1" smtClean="0"/>
                        <a:t>Privado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Una</a:t>
                      </a:r>
                      <a:r>
                        <a:rPr lang="en-US" baseline="0" dirty="0" smtClean="0"/>
                        <a:t> o dos </a:t>
                      </a:r>
                      <a:r>
                        <a:rPr lang="en-US" baseline="0" dirty="0" err="1" smtClean="0"/>
                        <a:t>sesiones</a:t>
                      </a:r>
                      <a:r>
                        <a:rPr lang="en-US" baseline="0" dirty="0" smtClean="0"/>
                        <a:t> (2 </a:t>
                      </a:r>
                      <a:r>
                        <a:rPr lang="en-US" baseline="0" dirty="0" err="1" smtClean="0"/>
                        <a:t>horas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Múltiples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sesiones</a:t>
                      </a:r>
                      <a:r>
                        <a:rPr lang="en-US" dirty="0" smtClean="0"/>
                        <a:t> sin </a:t>
                      </a:r>
                      <a:r>
                        <a:rPr lang="en-US" dirty="0" err="1" smtClean="0"/>
                        <a:t>límites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Períodos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tiempo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cortos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Períodos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tiempo</a:t>
                      </a:r>
                      <a:r>
                        <a:rPr lang="en-US" baseline="0" dirty="0" smtClean="0"/>
                        <a:t> largos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Irrelevantes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prensa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Cobertura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mediática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Opinión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pública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desentendida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Opinión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pública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presiona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moviliza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distorsiona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posiciona-escala</a:t>
                      </a:r>
                      <a:r>
                        <a:rPr lang="en-US" baseline="0" dirty="0" smtClean="0"/>
                        <a:t>). </a:t>
                      </a:r>
                      <a:r>
                        <a:rPr lang="en-US" baseline="0" dirty="0" err="1" smtClean="0"/>
                        <a:t>Incentivo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político</a:t>
                      </a:r>
                      <a:r>
                        <a:rPr lang="en-US" baseline="0" dirty="0" smtClean="0"/>
                        <a:t>-electoral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20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VI. La </a:t>
            </a:r>
            <a:r>
              <a:rPr lang="en-US" dirty="0" err="1" smtClean="0"/>
              <a:t>dimensión</a:t>
            </a:r>
            <a:r>
              <a:rPr lang="en-US" dirty="0" smtClean="0"/>
              <a:t> legal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Ley RAC en </a:t>
            </a:r>
            <a:r>
              <a:rPr lang="en-US" dirty="0" err="1" smtClean="0"/>
              <a:t>perspectiva</a:t>
            </a:r>
            <a:endParaRPr lang="en-US" dirty="0"/>
          </a:p>
        </p:txBody>
      </p:sp>
      <p:pic>
        <p:nvPicPr>
          <p:cNvPr id="1331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R" sz="4800" dirty="0" smtClean="0">
                <a:latin typeface="Arial" charset="0"/>
                <a:cs typeface="Arial" charset="0"/>
              </a:rPr>
              <a:t>Ley </a:t>
            </a:r>
            <a:r>
              <a:rPr lang="es-CR" sz="4800" dirty="0">
                <a:latin typeface="Arial" charset="0"/>
                <a:cs typeface="Arial" charset="0"/>
              </a:rPr>
              <a:t>RAC: sobre Mediación / Conciliación </a:t>
            </a:r>
            <a:endParaRPr lang="es-ES" sz="4800" dirty="0">
              <a:latin typeface="Arial" charset="0"/>
              <a:cs typeface="Arial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CR">
                <a:latin typeface="Arial" charset="0"/>
                <a:cs typeface="Arial" charset="0"/>
              </a:rPr>
              <a:t>Ley RAC (7727 de 1997)</a:t>
            </a:r>
            <a:endParaRPr lang="es-ES">
              <a:latin typeface="Arial" charset="0"/>
              <a:cs typeface="Arial" charset="0"/>
            </a:endParaRPr>
          </a:p>
        </p:txBody>
      </p:sp>
      <p:pic>
        <p:nvPicPr>
          <p:cNvPr id="1341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Criterios legales básicos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2)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s-ES_tradnl">
              <a:latin typeface="Arial" charset="0"/>
              <a:cs typeface="Arial" charset="0"/>
            </a:endParaRPr>
          </a:p>
          <a:p>
            <a:pPr algn="ctr" eaLnBrk="1" hangingPunct="1"/>
            <a:r>
              <a:rPr lang="es-ES_tradnl" sz="3200">
                <a:latin typeface="Arial" charset="0"/>
                <a:cs typeface="Arial" charset="0"/>
              </a:rPr>
              <a:t>Patrimonialidad</a:t>
            </a:r>
          </a:p>
          <a:p>
            <a:pPr algn="ctr" eaLnBrk="1" hangingPunct="1"/>
            <a:r>
              <a:rPr lang="es-ES_tradnl" sz="3200">
                <a:latin typeface="Arial" charset="0"/>
                <a:cs typeface="Arial" charset="0"/>
              </a:rPr>
              <a:t>Disponibilidad</a:t>
            </a:r>
          </a:p>
          <a:p>
            <a:pPr algn="ctr" eaLnBrk="1" hangingPunct="1"/>
            <a:r>
              <a:rPr lang="es-ES_tradnl" sz="3200">
                <a:latin typeface="Arial" charset="0"/>
                <a:cs typeface="Arial" charset="0"/>
              </a:rPr>
              <a:t>Voluntad</a:t>
            </a:r>
            <a:endParaRPr lang="es-ES_tradnl">
              <a:latin typeface="Arial" charset="0"/>
              <a:cs typeface="Arial" charset="0"/>
            </a:endParaRPr>
          </a:p>
        </p:txBody>
      </p:sp>
      <p:pic>
        <p:nvPicPr>
          <p:cNvPr id="1351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Momento uso RAC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3)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Pueden usarse los métodos RAC en cualquier momento.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Inclusive con proceso judicial en trámite o con sentencia dictada.</a:t>
            </a:r>
          </a:p>
        </p:txBody>
      </p:sp>
      <p:pic>
        <p:nvPicPr>
          <p:cNvPr id="1361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4400" dirty="0">
                <a:latin typeface="Arial" charset="0"/>
                <a:cs typeface="Arial" charset="0"/>
              </a:rPr>
              <a:t>Mediación / conciliación</a:t>
            </a:r>
            <a:endParaRPr lang="es-ES_tradnl" sz="4600" dirty="0">
              <a:latin typeface="Arial" charset="0"/>
              <a:cs typeface="Arial" charset="0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Ley RAC equipara la mediación y la conciliación (art. 4º)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Establece un conjunto de </a:t>
            </a:r>
            <a:r>
              <a:rPr lang="es-ES_tradnl" b="1" i="1" u="sng">
                <a:latin typeface="Arial" charset="0"/>
                <a:cs typeface="Arial" charset="0"/>
              </a:rPr>
              <a:t>principios</a:t>
            </a:r>
            <a:r>
              <a:rPr lang="es-ES_tradnl">
                <a:latin typeface="Arial" charset="0"/>
                <a:cs typeface="Arial" charset="0"/>
              </a:rPr>
              <a:t> para ambos institutos</a:t>
            </a:r>
          </a:p>
        </p:txBody>
      </p:sp>
      <p:pic>
        <p:nvPicPr>
          <p:cNvPr id="1372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Principios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Derecho a asesorarse por abogado (</a:t>
            </a:r>
            <a:r>
              <a:rPr lang="es-ES_tradnl" dirty="0" smtClean="0">
                <a:latin typeface="Arial" charset="0"/>
                <a:cs typeface="Arial" charset="0"/>
              </a:rPr>
              <a:t>art. 12, inciso f)</a:t>
            </a:r>
            <a:endParaRPr lang="es-ES_tradnl" dirty="0">
              <a:latin typeface="Arial" charset="0"/>
              <a:cs typeface="Arial" charset="0"/>
            </a:endParaRP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Obligación del abogado de informar a partes sobre métodos RAC (art. 11º)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Libre elección de terceros imparciales por las partes (art. 5º)</a:t>
            </a:r>
          </a:p>
        </p:txBody>
      </p:sp>
      <p:pic>
        <p:nvPicPr>
          <p:cNvPr id="1382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9263" y="827087"/>
            <a:ext cx="6619875" cy="1273175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Libertad para M / C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5º)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162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Mediación y conciliación extrajudicial pueden ser practicadas </a:t>
            </a:r>
            <a:r>
              <a:rPr lang="es-ES_tradnl" b="1" i="1" dirty="0">
                <a:latin typeface="Arial" charset="0"/>
                <a:cs typeface="Arial" charset="0"/>
              </a:rPr>
              <a:t>libremente</a:t>
            </a:r>
            <a:r>
              <a:rPr lang="es-ES_tradnl" dirty="0">
                <a:latin typeface="Arial" charset="0"/>
                <a:cs typeface="Arial" charset="0"/>
              </a:rPr>
              <a:t> por los particulares.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Deja abierta la posibilidad de que cualquier persona la ejerza sin la preparación debida (principio de competencia sustantiva y estándar de competencia profesional)</a:t>
            </a:r>
          </a:p>
        </p:txBody>
      </p:sp>
      <p:pic>
        <p:nvPicPr>
          <p:cNvPr id="1392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58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En concreto!</a:t>
            </a:r>
            <a:endParaRPr lang="en-US" dirty="0"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63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estrictamente subjetivo, aunque pueda tener un sustrato objetivo.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Dependerá de una sola persona que haya o no conflicto. En principio, no necesito de otra persona para tener un conflicto.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una sensación. Está en la mente. Y ahí mismo debe ser resuelto!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finalmente un juego de intereses.</a:t>
            </a:r>
            <a:endParaRPr lang="en-US" dirty="0">
              <a:latin typeface="Arial" charset="0"/>
            </a:endParaRPr>
          </a:p>
        </p:txBody>
      </p:sp>
      <p:pic>
        <p:nvPicPr>
          <p:cNvPr id="870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Conciliación judicial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Juez puede </a:t>
            </a:r>
            <a:r>
              <a:rPr lang="es-ES_tradnl" b="1" i="1" u="sng">
                <a:latin typeface="Arial" charset="0"/>
                <a:cs typeface="Arial" charset="0"/>
              </a:rPr>
              <a:t>proponer</a:t>
            </a:r>
            <a:r>
              <a:rPr lang="es-ES_tradnl">
                <a:latin typeface="Arial" charset="0"/>
                <a:cs typeface="Arial" charset="0"/>
              </a:rPr>
              <a:t> conciliación en cualquier etapa del proceso (art. 6º).</a:t>
            </a:r>
          </a:p>
          <a:p>
            <a:pPr eaLnBrk="1" hangingPunct="1"/>
            <a:endParaRPr lang="es-ES_tradnl">
              <a:latin typeface="Arial" charset="0"/>
              <a:cs typeface="Arial" charset="0"/>
            </a:endParaRPr>
          </a:p>
          <a:p>
            <a:pPr eaLnBrk="1" hangingPunct="1"/>
            <a:r>
              <a:rPr lang="es-ES_tradnl">
                <a:latin typeface="Arial" charset="0"/>
                <a:cs typeface="Arial" charset="0"/>
              </a:rPr>
              <a:t>Puede ser el mismo juez o un juez conciliador (especializado????)</a:t>
            </a:r>
          </a:p>
        </p:txBody>
      </p:sp>
      <p:pic>
        <p:nvPicPr>
          <p:cNvPr id="1402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Eficacia acuerdos M / C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9º)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2209800"/>
            <a:ext cx="8297333" cy="35814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C</a:t>
            </a:r>
            <a:r>
              <a:rPr lang="es-ES_tradnl" dirty="0" smtClean="0">
                <a:latin typeface="Arial" charset="0"/>
                <a:cs typeface="Arial" charset="0"/>
              </a:rPr>
              <a:t>arácter </a:t>
            </a:r>
            <a:r>
              <a:rPr lang="es-ES_tradnl" dirty="0">
                <a:latin typeface="Arial" charset="0"/>
                <a:cs typeface="Arial" charset="0"/>
              </a:rPr>
              <a:t>de </a:t>
            </a:r>
            <a:r>
              <a:rPr lang="es-ES_tradnl" b="1" i="1" u="sng" dirty="0">
                <a:latin typeface="Arial" charset="0"/>
                <a:cs typeface="Arial" charset="0"/>
              </a:rPr>
              <a:t>cosa juzgada material</a:t>
            </a:r>
            <a:r>
              <a:rPr lang="es-ES_tradnl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En caso de incumplimiento es </a:t>
            </a:r>
            <a:r>
              <a:rPr lang="es-ES_tradnl" b="1" i="1" u="sng" dirty="0">
                <a:latin typeface="Arial" charset="0"/>
                <a:cs typeface="Arial" charset="0"/>
              </a:rPr>
              <a:t>ejecutable</a:t>
            </a:r>
            <a:r>
              <a:rPr lang="es-ES_tradnl" dirty="0">
                <a:latin typeface="Arial" charset="0"/>
                <a:cs typeface="Arial" charset="0"/>
              </a:rPr>
              <a:t> de forma inmediata por la </a:t>
            </a:r>
            <a:r>
              <a:rPr lang="es-ES_tradnl" b="1" i="1" u="sng" dirty="0">
                <a:latin typeface="Arial" charset="0"/>
                <a:cs typeface="Arial" charset="0"/>
              </a:rPr>
              <a:t>vía de apremio</a:t>
            </a:r>
            <a:r>
              <a:rPr lang="es-ES_tradnl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s-ES_tradnl" b="1" i="1" u="sng" dirty="0" smtClean="0">
                <a:latin typeface="Arial" charset="0"/>
                <a:cs typeface="Arial" charset="0"/>
              </a:rPr>
              <a:t>Debe </a:t>
            </a:r>
            <a:r>
              <a:rPr lang="es-ES_tradnl" b="1" i="1" u="sng" dirty="0">
                <a:latin typeface="Arial" charset="0"/>
                <a:cs typeface="Arial" charset="0"/>
              </a:rPr>
              <a:t>ser</a:t>
            </a:r>
            <a:r>
              <a:rPr lang="es-ES_tradnl" dirty="0">
                <a:latin typeface="Arial" charset="0"/>
                <a:cs typeface="Arial" charset="0"/>
              </a:rPr>
              <a:t> posible, lícito, determinado o determinable y susceptibles de valoración económica (contenido patrimonial).</a:t>
            </a:r>
          </a:p>
          <a:p>
            <a:pPr eaLnBrk="1" hangingPunct="1"/>
            <a:endParaRPr lang="es-ES_tradnl" dirty="0">
              <a:latin typeface="Arial" charset="0"/>
              <a:cs typeface="Arial" charset="0"/>
            </a:endParaRPr>
          </a:p>
        </p:txBody>
      </p:sp>
      <p:pic>
        <p:nvPicPr>
          <p:cNvPr id="1413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Requisitos de acuerdos M/C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12º)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66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Nombres y calidades de las partes.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Definición clara del objeto y alcances del conflicto.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Nombre de los terceros imparciales, y de la organización RAC.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Descripción detallada y clara de acuerdos logrados.</a:t>
            </a:r>
          </a:p>
          <a:p>
            <a:pPr eaLnBrk="1" hangingPunct="1"/>
            <a:endParaRPr lang="es-ES_tradnl" dirty="0">
              <a:latin typeface="Arial" charset="0"/>
              <a:cs typeface="Arial" charset="0"/>
            </a:endParaRPr>
          </a:p>
        </p:txBody>
      </p:sp>
      <p:pic>
        <p:nvPicPr>
          <p:cNvPr id="1423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Requisitos (cont.)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555" y="2209800"/>
            <a:ext cx="8099777" cy="4114800"/>
          </a:xfrm>
        </p:spPr>
        <p:txBody>
          <a:bodyPr/>
          <a:lstStyle/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Institución, Nº de expediente y estado actual de proceso judicial o administrativo iniciado o pendiente </a:t>
            </a:r>
            <a:r>
              <a:rPr lang="es-ES_tradnl" sz="2600" b="1" i="1" u="sng" dirty="0">
                <a:latin typeface="Arial" charset="0"/>
                <a:cs typeface="Arial" charset="0"/>
              </a:rPr>
              <a:t>en caso de que lo haya</a:t>
            </a:r>
            <a:r>
              <a:rPr lang="es-ES_tradnl" sz="2600" dirty="0">
                <a:latin typeface="Arial" charset="0"/>
                <a:cs typeface="Arial" charset="0"/>
              </a:rPr>
              <a:t>. Además, mención de la voluntad de las partes de finalizar ese proceso.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Tercero imparcial hará constar que ha hecho saber a las partes sus derechos en juego así como que el </a:t>
            </a:r>
            <a:r>
              <a:rPr lang="es-ES_tradnl" sz="2600" b="1" i="1" u="sng" dirty="0">
                <a:latin typeface="Arial" charset="0"/>
                <a:cs typeface="Arial" charset="0"/>
              </a:rPr>
              <a:t>acuerdo puede no satisfacer todos sus intereses</a:t>
            </a:r>
            <a:r>
              <a:rPr lang="es-ES_tradnl" sz="2600" dirty="0"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433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77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Requisitos (cont.)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527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Haber comunicado a las partes su derecho de </a:t>
            </a:r>
            <a:r>
              <a:rPr lang="es-ES_tradnl" b="1" i="1" u="sng" dirty="0">
                <a:latin typeface="Arial" charset="0"/>
                <a:cs typeface="Arial" charset="0"/>
              </a:rPr>
              <a:t>consultar contenido y alcances</a:t>
            </a:r>
            <a:r>
              <a:rPr lang="es-ES_tradnl" dirty="0">
                <a:latin typeface="Arial" charset="0"/>
                <a:cs typeface="Arial" charset="0"/>
              </a:rPr>
              <a:t> del acuerdo logrado con un abogado (a) antes de firmarlo.</a:t>
            </a:r>
          </a:p>
          <a:p>
            <a:pPr eaLnBrk="1" hangingPunct="1"/>
            <a:r>
              <a:rPr lang="es-ES_tradnl" b="1" i="1" u="sng" dirty="0">
                <a:latin typeface="Arial" charset="0"/>
                <a:cs typeface="Arial" charset="0"/>
              </a:rPr>
              <a:t>Firmas</a:t>
            </a:r>
            <a:r>
              <a:rPr lang="es-ES_tradnl" dirty="0">
                <a:latin typeface="Arial" charset="0"/>
                <a:cs typeface="Arial" charset="0"/>
              </a:rPr>
              <a:t> de todas las partes involucradas, y del tercero (s) imparcial (es).</a:t>
            </a:r>
          </a:p>
          <a:p>
            <a:pPr eaLnBrk="1" hangingPunct="1"/>
            <a:r>
              <a:rPr lang="es-ES_tradnl" b="1" i="1" u="sng" dirty="0">
                <a:latin typeface="Arial" charset="0"/>
                <a:cs typeface="Arial" charset="0"/>
              </a:rPr>
              <a:t>Dirección</a:t>
            </a:r>
            <a:r>
              <a:rPr lang="es-ES_tradnl" dirty="0">
                <a:latin typeface="Arial" charset="0"/>
                <a:cs typeface="Arial" charset="0"/>
              </a:rPr>
              <a:t> para notificaciones.</a:t>
            </a:r>
          </a:p>
        </p:txBody>
      </p:sp>
      <p:pic>
        <p:nvPicPr>
          <p:cNvPr id="1443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79500"/>
            <a:ext cx="6858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Deberes del M / C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13º)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444" y="2692400"/>
            <a:ext cx="8579556" cy="35321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Ser </a:t>
            </a:r>
            <a:r>
              <a:rPr lang="es-ES_tradnl" sz="2600" b="1" i="1" u="sng" dirty="0">
                <a:latin typeface="Arial" charset="0"/>
                <a:cs typeface="Arial" charset="0"/>
              </a:rPr>
              <a:t>imparcial</a:t>
            </a:r>
            <a:r>
              <a:rPr lang="es-ES_tradnl" sz="2600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Excusarse en casos que impliquen </a:t>
            </a:r>
            <a:r>
              <a:rPr lang="es-ES_tradnl" sz="2600" b="1" i="1" u="sng" dirty="0">
                <a:latin typeface="Arial" charset="0"/>
                <a:cs typeface="Arial" charset="0"/>
              </a:rPr>
              <a:t>conflictos de intereses</a:t>
            </a:r>
            <a:r>
              <a:rPr lang="es-ES_tradnl" sz="2600" dirty="0">
                <a:latin typeface="Arial" charset="0"/>
                <a:cs typeface="Arial" charset="0"/>
              </a:rPr>
              <a:t>. 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Informar a partes sobre </a:t>
            </a:r>
            <a:r>
              <a:rPr lang="es-ES_tradnl" sz="2600" b="1" i="1" u="sng" dirty="0">
                <a:latin typeface="Arial" charset="0"/>
                <a:cs typeface="Arial" charset="0"/>
              </a:rPr>
              <a:t>proceso</a:t>
            </a:r>
            <a:r>
              <a:rPr lang="es-ES_tradnl" sz="2600" dirty="0">
                <a:latin typeface="Arial" charset="0"/>
                <a:cs typeface="Arial" charset="0"/>
              </a:rPr>
              <a:t> de mediación y </a:t>
            </a:r>
            <a:r>
              <a:rPr lang="es-ES_tradnl" sz="2600" b="1" i="1" u="sng" dirty="0">
                <a:latin typeface="Arial" charset="0"/>
                <a:cs typeface="Arial" charset="0"/>
              </a:rPr>
              <a:t>carácter</a:t>
            </a:r>
            <a:r>
              <a:rPr lang="es-ES_tradnl" sz="2600" dirty="0">
                <a:latin typeface="Arial" charset="0"/>
                <a:cs typeface="Arial" charset="0"/>
              </a:rPr>
              <a:t> del acuerdo.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Mantener </a:t>
            </a:r>
            <a:r>
              <a:rPr lang="es-ES_tradnl" sz="2600" b="1" i="1" u="sng" dirty="0">
                <a:latin typeface="Arial" charset="0"/>
                <a:cs typeface="Arial" charset="0"/>
              </a:rPr>
              <a:t>confidencialidad</a:t>
            </a:r>
            <a:r>
              <a:rPr lang="es-ES_tradnl" sz="2600" dirty="0">
                <a:latin typeface="Arial" charset="0"/>
                <a:cs typeface="Arial" charset="0"/>
              </a:rPr>
              <a:t> sobre actos preparatorios del acuerdo (</a:t>
            </a:r>
            <a:r>
              <a:rPr lang="es-ES_tradnl" sz="2600" b="1" u="sng" dirty="0">
                <a:latin typeface="Arial" charset="0"/>
                <a:cs typeface="Arial" charset="0"/>
              </a:rPr>
              <a:t>TODO</a:t>
            </a:r>
            <a:r>
              <a:rPr lang="es-ES_tradnl" sz="2600" dirty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Supuestos art. 369 CPC. (error material: instrumentos públicos ante funcionario público)</a:t>
            </a:r>
          </a:p>
        </p:txBody>
      </p:sp>
      <p:pic>
        <p:nvPicPr>
          <p:cNvPr id="1454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85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Secreto profesional 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14º)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688" y="2389013"/>
            <a:ext cx="8015112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Tercero imparcial no podrá revelar el contenido de las discusiones ni de los acuerdos parciales de las partes (</a:t>
            </a:r>
            <a:r>
              <a:rPr lang="es-ES_tradnl" b="1" i="1" u="sng" dirty="0">
                <a:latin typeface="Arial" charset="0"/>
                <a:cs typeface="Arial" charset="0"/>
              </a:rPr>
              <a:t>le asiste el secreto profesional)</a:t>
            </a:r>
            <a:r>
              <a:rPr lang="es-ES_tradnl" dirty="0">
                <a:latin typeface="Arial" charset="0"/>
                <a:cs typeface="Arial" charset="0"/>
              </a:rPr>
              <a:t>. </a:t>
            </a:r>
          </a:p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Las </a:t>
            </a:r>
            <a:r>
              <a:rPr lang="es-ES_tradnl" b="1" i="1" u="sng" dirty="0">
                <a:latin typeface="Arial" charset="0"/>
                <a:cs typeface="Arial" charset="0"/>
              </a:rPr>
              <a:t>partes no pueden relevar al mediador</a:t>
            </a:r>
            <a:r>
              <a:rPr lang="es-ES_tradnl" dirty="0">
                <a:latin typeface="Arial" charset="0"/>
                <a:cs typeface="Arial" charset="0"/>
              </a:rPr>
              <a:t> de ese deber, ni tendrá </a:t>
            </a:r>
            <a:r>
              <a:rPr lang="es-ES_tradnl" b="1" i="1" u="sng" dirty="0">
                <a:latin typeface="Arial" charset="0"/>
                <a:cs typeface="Arial" charset="0"/>
              </a:rPr>
              <a:t>valor probatorio</a:t>
            </a:r>
            <a:r>
              <a:rPr lang="es-ES_tradnl" dirty="0">
                <a:latin typeface="Arial" charset="0"/>
                <a:cs typeface="Arial" charset="0"/>
              </a:rPr>
              <a:t> el testimonio o confesión de las partes ni de los mediadores sobre lo </a:t>
            </a:r>
            <a:r>
              <a:rPr lang="es-ES_tradnl" b="1" i="1" u="sng" dirty="0">
                <a:latin typeface="Arial" charset="0"/>
                <a:cs typeface="Arial" charset="0"/>
              </a:rPr>
              <a:t>ocurrido o dicho</a:t>
            </a:r>
            <a:r>
              <a:rPr lang="es-ES_tradnl" dirty="0">
                <a:latin typeface="Arial" charset="0"/>
                <a:cs typeface="Arial" charset="0"/>
              </a:rPr>
              <a:t> en la (s) audiencia (s)</a:t>
            </a:r>
          </a:p>
        </p:txBody>
      </p:sp>
      <p:pic>
        <p:nvPicPr>
          <p:cNvPr id="1464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Excepciones al secreto profesional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6311"/>
            <a:ext cx="8065911" cy="4481689"/>
          </a:xfrm>
        </p:spPr>
        <p:txBody>
          <a:bodyPr/>
          <a:lstStyle/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Los </a:t>
            </a:r>
            <a:r>
              <a:rPr lang="es-ES_tradnl" sz="2600" b="1" i="1" u="sng" dirty="0">
                <a:latin typeface="Arial" charset="0"/>
                <a:cs typeface="Arial" charset="0"/>
              </a:rPr>
              <a:t>procesos penales o civiles</a:t>
            </a:r>
            <a:r>
              <a:rPr lang="es-ES_tradnl" sz="2600" dirty="0">
                <a:latin typeface="Arial" charset="0"/>
                <a:cs typeface="Arial" charset="0"/>
              </a:rPr>
              <a:t> en que se discuta la posible </a:t>
            </a:r>
            <a:r>
              <a:rPr lang="es-ES_tradnl" sz="2600" b="1" i="1" u="sng" dirty="0">
                <a:latin typeface="Arial" charset="0"/>
                <a:cs typeface="Arial" charset="0"/>
              </a:rPr>
              <a:t>responsabilidad</a:t>
            </a:r>
            <a:r>
              <a:rPr lang="es-ES_tradnl" sz="2600" dirty="0">
                <a:latin typeface="Arial" charset="0"/>
                <a:cs typeface="Arial" charset="0"/>
              </a:rPr>
              <a:t> del tercero, o se trata de aclarar o interpretar los </a:t>
            </a:r>
            <a:r>
              <a:rPr lang="es-ES_tradnl" sz="2600" b="1" i="1" u="sng" dirty="0">
                <a:latin typeface="Arial" charset="0"/>
                <a:cs typeface="Arial" charset="0"/>
              </a:rPr>
              <a:t>alcances</a:t>
            </a:r>
            <a:r>
              <a:rPr lang="es-ES_tradnl" sz="2600" dirty="0">
                <a:latin typeface="Arial" charset="0"/>
                <a:cs typeface="Arial" charset="0"/>
              </a:rPr>
              <a:t> del acuerdo conciliatorio. 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Si se llegare a un acuerdo conciliatorio y se discutiere judicialmente su eficacia o validez, el tercero será </a:t>
            </a:r>
            <a:r>
              <a:rPr lang="es-ES_tradnl" sz="2600" b="1" i="1" u="sng" dirty="0">
                <a:latin typeface="Arial" charset="0"/>
                <a:cs typeface="Arial" charset="0"/>
              </a:rPr>
              <a:t>testigo privilegiado del contenido del acuerdo y del proceso por medio del cual se logró.</a:t>
            </a:r>
            <a:r>
              <a:rPr lang="es-ES_tradnl" sz="2600" dirty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s-ES_tradnl" sz="2600" dirty="0">
              <a:latin typeface="Arial" charset="0"/>
              <a:cs typeface="Arial" charset="0"/>
            </a:endParaRPr>
          </a:p>
        </p:txBody>
      </p:sp>
      <p:pic>
        <p:nvPicPr>
          <p:cNvPr id="1474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Documentos públicos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15)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111" y="2590800"/>
            <a:ext cx="8226778" cy="4114800"/>
          </a:xfrm>
        </p:spPr>
        <p:txBody>
          <a:bodyPr/>
          <a:lstStyle/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Si acuerdo es producto de conciliación </a:t>
            </a:r>
            <a:r>
              <a:rPr lang="es-ES_tradnl" sz="2600" b="1" i="1" u="sng" dirty="0">
                <a:latin typeface="Arial" charset="0"/>
                <a:cs typeface="Arial" charset="0"/>
              </a:rPr>
              <a:t>judicial</a:t>
            </a:r>
            <a:r>
              <a:rPr lang="es-ES_tradnl" sz="2600" dirty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Si lo autoriza mediador de una </a:t>
            </a:r>
            <a:r>
              <a:rPr lang="es-ES_tradnl" sz="2600" b="1" i="1" u="sng" dirty="0">
                <a:latin typeface="Arial" charset="0"/>
                <a:cs typeface="Arial" charset="0"/>
              </a:rPr>
              <a:t>oficina pública del Estado</a:t>
            </a:r>
            <a:r>
              <a:rPr lang="es-ES_tradnl" sz="2600" dirty="0">
                <a:latin typeface="Arial" charset="0"/>
                <a:cs typeface="Arial" charset="0"/>
              </a:rPr>
              <a:t>, como parte de sus funciones asignadas usualmente.</a:t>
            </a:r>
          </a:p>
          <a:p>
            <a:pPr eaLnBrk="1" hangingPunct="1"/>
            <a:r>
              <a:rPr lang="es-ES_tradnl" sz="2600" dirty="0">
                <a:latin typeface="Arial" charset="0"/>
                <a:cs typeface="Arial" charset="0"/>
              </a:rPr>
              <a:t>Si lo autoriza </a:t>
            </a:r>
            <a:r>
              <a:rPr lang="es-ES_tradnl" sz="2600" b="1" i="1" u="sng" dirty="0">
                <a:latin typeface="Arial" charset="0"/>
                <a:cs typeface="Arial" charset="0"/>
              </a:rPr>
              <a:t>mediador profesional</a:t>
            </a:r>
            <a:r>
              <a:rPr lang="es-ES_tradnl" sz="2600" dirty="0">
                <a:latin typeface="Arial" charset="0"/>
                <a:cs typeface="Arial" charset="0"/>
              </a:rPr>
              <a:t> que sea notario público o ha sido asistido por uno en forma permanente, de lo cual se dará constancia en el acuerdo y en su protocolo.</a:t>
            </a:r>
          </a:p>
        </p:txBody>
      </p:sp>
      <p:pic>
        <p:nvPicPr>
          <p:cNvPr id="1484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500" dirty="0">
                <a:latin typeface="Arial" charset="0"/>
                <a:cs typeface="Arial" charset="0"/>
              </a:rPr>
              <a:t>Inhabilitación del M / C</a:t>
            </a:r>
            <a:r>
              <a:rPr lang="es-ES_tradnl" dirty="0">
                <a:latin typeface="Arial" charset="0"/>
                <a:cs typeface="Arial" charset="0"/>
              </a:rPr>
              <a:t> 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16º)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Mediador </a:t>
            </a:r>
            <a:r>
              <a:rPr lang="es-ES_tradnl" b="1" i="1" u="sng" dirty="0">
                <a:latin typeface="Arial" charset="0"/>
                <a:cs typeface="Arial" charset="0"/>
              </a:rPr>
              <a:t>no puede</a:t>
            </a:r>
            <a:r>
              <a:rPr lang="es-ES_tradnl" dirty="0">
                <a:latin typeface="Arial" charset="0"/>
                <a:cs typeface="Arial" charset="0"/>
              </a:rPr>
              <a:t> participar como tercero imparcial en ningún proceso judicial o arbitral posterior, relacionado con la desavenencia.</a:t>
            </a:r>
          </a:p>
          <a:p>
            <a:pPr eaLnBrk="1" hangingPunct="1"/>
            <a:endParaRPr lang="es-ES_tradnl" dirty="0"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 i="1" u="sng" dirty="0">
                <a:latin typeface="Arial" charset="0"/>
                <a:cs typeface="Arial" charset="0"/>
              </a:rPr>
              <a:t>Sólo</a:t>
            </a:r>
            <a:r>
              <a:rPr lang="es-ES_tradnl" dirty="0">
                <a:latin typeface="Arial" charset="0"/>
                <a:cs typeface="Arial" charset="0"/>
              </a:rPr>
              <a:t> podrá, si las partes así lo autorizan.</a:t>
            </a:r>
          </a:p>
        </p:txBody>
      </p:sp>
      <p:pic>
        <p:nvPicPr>
          <p:cNvPr id="1495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676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En concreto!</a:t>
            </a:r>
            <a:endParaRPr lang="en-US" dirty="0"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9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estrictamente subjetivo, aunque pueda tener un sustrato objetivo.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Dependerá de una sola persona que haya o no conflicto. En principio, no necesito de otra persona para tener un conflicto.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una sensación. Está en la mente. Y ahí mismo debe ser resuelto!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</a:rPr>
              <a:t>Es finalmente un juego de intereses.</a:t>
            </a:r>
            <a:endParaRPr lang="en-US" dirty="0">
              <a:latin typeface="Arial" charset="0"/>
            </a:endParaRPr>
          </a:p>
        </p:txBody>
      </p:sp>
      <p:pic>
        <p:nvPicPr>
          <p:cNvPr id="880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9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Daños y perjuicios</a:t>
            </a:r>
            <a:br>
              <a:rPr lang="es-ES_tradnl" dirty="0">
                <a:latin typeface="Arial" charset="0"/>
                <a:cs typeface="Arial" charset="0"/>
              </a:rPr>
            </a:br>
            <a:r>
              <a:rPr lang="es-ES_tradnl" sz="2500" i="1" dirty="0">
                <a:latin typeface="Arial" charset="0"/>
                <a:cs typeface="Arial" charset="0"/>
              </a:rPr>
              <a:t>(Art. 17º)</a:t>
            </a:r>
            <a:endParaRPr lang="es-ES_tradnl" dirty="0">
              <a:latin typeface="Arial" charset="0"/>
              <a:cs typeface="Arial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25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dirty="0">
                <a:latin typeface="Arial" charset="0"/>
                <a:cs typeface="Arial" charset="0"/>
              </a:rPr>
              <a:t>Mediadores profesionales y no profesionales, son responsables de los daños y perjuicios que sufran las partes en virtud de un acuerdo, cuando se hayan violado gravemente los </a:t>
            </a:r>
            <a:r>
              <a:rPr lang="es-ES_tradnl" b="1" i="1" u="sng" dirty="0">
                <a:latin typeface="Arial" charset="0"/>
                <a:cs typeface="Arial" charset="0"/>
              </a:rPr>
              <a:t>principios éticos</a:t>
            </a:r>
            <a:r>
              <a:rPr lang="es-ES_tradnl" dirty="0">
                <a:latin typeface="Arial" charset="0"/>
                <a:cs typeface="Arial" charset="0"/>
              </a:rPr>
              <a:t>, o haya incurrido en </a:t>
            </a:r>
            <a:r>
              <a:rPr lang="es-ES_tradnl" b="1" i="1" u="sng" dirty="0">
                <a:latin typeface="Arial" charset="0"/>
                <a:cs typeface="Arial" charset="0"/>
              </a:rPr>
              <a:t>conducta dolosa</a:t>
            </a:r>
            <a:r>
              <a:rPr lang="es-ES_tradnl" dirty="0">
                <a:latin typeface="Arial" charset="0"/>
                <a:cs typeface="Arial" charset="0"/>
              </a:rPr>
              <a:t> provocando daño a alguna o ambas partes.</a:t>
            </a:r>
          </a:p>
        </p:txBody>
      </p:sp>
      <p:pic>
        <p:nvPicPr>
          <p:cNvPr id="1505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Marco </a:t>
            </a:r>
            <a:r>
              <a:rPr lang="en-US" dirty="0" err="1" smtClean="0"/>
              <a:t>aplicable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4525963"/>
          </a:xfrm>
        </p:spPr>
        <p:txBody>
          <a:bodyPr/>
          <a:lstStyle/>
          <a:p>
            <a:r>
              <a:rPr lang="en-US" dirty="0" smtClean="0"/>
              <a:t>En Casas de </a:t>
            </a:r>
            <a:r>
              <a:rPr lang="en-US" dirty="0" err="1" smtClean="0"/>
              <a:t>Justicia</a:t>
            </a:r>
            <a:r>
              <a:rPr lang="en-US" dirty="0" smtClean="0"/>
              <a:t> </a:t>
            </a:r>
            <a:r>
              <a:rPr lang="en-US" dirty="0" err="1" smtClean="0"/>
              <a:t>usualmente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Familia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Laboral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jurídico</a:t>
            </a:r>
            <a:r>
              <a:rPr lang="en-US" dirty="0" smtClean="0"/>
              <a:t>-individual). 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consumo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Propiedad-linderos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 los </a:t>
            </a:r>
            <a:r>
              <a:rPr lang="en-US" dirty="0" err="1" smtClean="0"/>
              <a:t>públicos</a:t>
            </a:r>
            <a:r>
              <a:rPr lang="en-US" dirty="0" smtClean="0"/>
              <a:t> – no </a:t>
            </a:r>
            <a:r>
              <a:rPr lang="en-US" dirty="0" err="1" smtClean="0"/>
              <a:t>paritarios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Derecho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– </a:t>
            </a:r>
            <a:r>
              <a:rPr lang="en-US" dirty="0" err="1" smtClean="0"/>
              <a:t>administrativo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Derecho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15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Aspectos</a:t>
            </a:r>
            <a:r>
              <a:rPr lang="en-US" dirty="0" smtClean="0"/>
              <a:t> clave-</a:t>
            </a:r>
            <a:r>
              <a:rPr lang="en-US" dirty="0" err="1" smtClean="0"/>
              <a:t>críticos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Principio de </a:t>
            </a:r>
            <a:r>
              <a:rPr lang="en-US" dirty="0" err="1" smtClean="0"/>
              <a:t>legalidad</a:t>
            </a:r>
            <a:r>
              <a:rPr lang="en-US" dirty="0" smtClean="0"/>
              <a:t> </a:t>
            </a:r>
            <a:r>
              <a:rPr lang="en-US" dirty="0" err="1" smtClean="0"/>
              <a:t>vrs</a:t>
            </a:r>
            <a:r>
              <a:rPr lang="en-US" dirty="0" smtClean="0"/>
              <a:t>. Principio de </a:t>
            </a:r>
            <a:r>
              <a:rPr lang="en-US" dirty="0" err="1" smtClean="0"/>
              <a:t>libertad</a:t>
            </a:r>
            <a:r>
              <a:rPr lang="en-US" dirty="0" smtClean="0"/>
              <a:t> contractual. </a:t>
            </a:r>
          </a:p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potestades</a:t>
            </a:r>
            <a:r>
              <a:rPr lang="en-US" dirty="0" smtClean="0"/>
              <a:t> de </a:t>
            </a:r>
            <a:r>
              <a:rPr lang="en-US" dirty="0" err="1" smtClean="0"/>
              <a:t>Imperio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Doctrina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potestades</a:t>
            </a:r>
            <a:r>
              <a:rPr lang="en-US" dirty="0" smtClean="0"/>
              <a:t> </a:t>
            </a:r>
            <a:r>
              <a:rPr lang="en-US" dirty="0" err="1" smtClean="0"/>
              <a:t>inherentes</a:t>
            </a:r>
            <a:r>
              <a:rPr lang="en-US" dirty="0" smtClean="0"/>
              <a:t> de la </a:t>
            </a:r>
            <a:r>
              <a:rPr lang="en-US" dirty="0" err="1" smtClean="0"/>
              <a:t>Administración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Actos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 – </a:t>
            </a:r>
            <a:r>
              <a:rPr lang="en-US" dirty="0" err="1" smtClean="0"/>
              <a:t>discrecionales</a:t>
            </a:r>
            <a:r>
              <a:rPr lang="en-US" dirty="0" smtClean="0"/>
              <a:t> – </a:t>
            </a:r>
            <a:r>
              <a:rPr lang="en-US" dirty="0" err="1" smtClean="0"/>
              <a:t>políticos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Diseño</a:t>
            </a:r>
            <a:r>
              <a:rPr lang="en-US" dirty="0" smtClean="0"/>
              <a:t>, </a:t>
            </a:r>
            <a:r>
              <a:rPr lang="en-US" dirty="0" err="1" smtClean="0"/>
              <a:t>ejecución</a:t>
            </a:r>
            <a:r>
              <a:rPr lang="en-US" dirty="0" smtClean="0"/>
              <a:t> y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/>
              <a:t>.</a:t>
            </a:r>
          </a:p>
        </p:txBody>
      </p:sp>
      <p:pic>
        <p:nvPicPr>
          <p:cNvPr id="1525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Dilemas</a:t>
            </a:r>
            <a:r>
              <a:rPr lang="en-US" dirty="0" smtClean="0"/>
              <a:t> Ley RAC-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7"/>
            <a:ext cx="8229600" cy="4525963"/>
          </a:xfrm>
        </p:spPr>
        <p:txBody>
          <a:bodyPr/>
          <a:lstStyle/>
          <a:p>
            <a:r>
              <a:rPr lang="en-US" dirty="0" smtClean="0"/>
              <a:t>Libertad </a:t>
            </a:r>
            <a:r>
              <a:rPr lang="en-US" dirty="0" err="1" smtClean="0"/>
              <a:t>para</a:t>
            </a:r>
            <a:r>
              <a:rPr lang="en-US" dirty="0" smtClean="0"/>
              <a:t> resolver </a:t>
            </a:r>
            <a:r>
              <a:rPr lang="en-US" dirty="0" err="1" smtClean="0"/>
              <a:t>conflictos</a:t>
            </a:r>
            <a:r>
              <a:rPr lang="en-US" dirty="0" smtClean="0"/>
              <a:t>: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funcionario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</a:t>
            </a:r>
            <a:r>
              <a:rPr lang="en-US" dirty="0" err="1" smtClean="0"/>
              <a:t>facilitar</a:t>
            </a:r>
            <a:r>
              <a:rPr lang="en-US" dirty="0" smtClean="0"/>
              <a:t>-</a:t>
            </a:r>
            <a:r>
              <a:rPr lang="en-US" dirty="0" err="1" smtClean="0"/>
              <a:t>mediar</a:t>
            </a:r>
            <a:r>
              <a:rPr lang="en-US" dirty="0" smtClean="0"/>
              <a:t>-conciliar?</a:t>
            </a:r>
          </a:p>
          <a:p>
            <a:r>
              <a:rPr lang="en-US" dirty="0" err="1" smtClean="0"/>
              <a:t>Confidencialidad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Publicidad</a:t>
            </a:r>
            <a:r>
              <a:rPr lang="en-US" dirty="0" smtClean="0"/>
              <a:t> de los </a:t>
            </a:r>
            <a:r>
              <a:rPr lang="en-US" dirty="0" err="1" smtClean="0"/>
              <a:t>acuerdos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juzgada</a:t>
            </a:r>
            <a:r>
              <a:rPr lang="en-US" dirty="0" smtClean="0"/>
              <a:t> material?</a:t>
            </a:r>
          </a:p>
          <a:p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impugnación</a:t>
            </a:r>
            <a:r>
              <a:rPr lang="en-US" dirty="0" smtClean="0"/>
              <a:t> de los </a:t>
            </a:r>
            <a:r>
              <a:rPr lang="en-US" dirty="0" err="1" smtClean="0"/>
              <a:t>acuerdos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Responsabilidad</a:t>
            </a:r>
            <a:r>
              <a:rPr lang="en-US" dirty="0" smtClean="0"/>
              <a:t> civil, penal y </a:t>
            </a:r>
            <a:r>
              <a:rPr lang="en-US" dirty="0" err="1" smtClean="0"/>
              <a:t>administrativa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36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VIII. </a:t>
            </a:r>
            <a:r>
              <a:rPr lang="en-US" dirty="0" err="1"/>
              <a:t>A</a:t>
            </a:r>
            <a:r>
              <a:rPr lang="en-US" dirty="0" err="1" smtClean="0"/>
              <a:t>nálisis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r>
              <a:rPr lang="en-US" dirty="0" smtClean="0"/>
              <a:t> y </a:t>
            </a:r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procesos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46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del </a:t>
            </a:r>
            <a:r>
              <a:rPr lang="en-US" dirty="0" err="1" smtClean="0"/>
              <a:t>conflicto</a:t>
            </a:r>
            <a:endParaRPr lang="en-US" dirty="0"/>
          </a:p>
        </p:txBody>
      </p:sp>
      <p:pic>
        <p:nvPicPr>
          <p:cNvPr id="3" name="Picture 2" descr="Matriz análisis NB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127"/>
            <a:ext cx="9144000" cy="2780464"/>
          </a:xfrm>
          <a:prstGeom prst="rect">
            <a:avLst/>
          </a:prstGeom>
        </p:spPr>
      </p:pic>
      <p:pic>
        <p:nvPicPr>
          <p:cNvPr id="15565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actores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Individuales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Colectivos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institucionales</a:t>
            </a:r>
            <a:endParaRPr lang="en-US" dirty="0" smtClean="0"/>
          </a:p>
          <a:p>
            <a:pPr lvl="1"/>
            <a:r>
              <a:rPr lang="en-US" dirty="0" err="1" smtClean="0"/>
              <a:t>Institucionales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Públicos</a:t>
            </a:r>
            <a:endParaRPr lang="en-US" dirty="0" smtClean="0"/>
          </a:p>
          <a:p>
            <a:pPr lvl="2"/>
            <a:r>
              <a:rPr lang="en-US" dirty="0" err="1" smtClean="0"/>
              <a:t>Privados</a:t>
            </a:r>
            <a:endParaRPr lang="en-US" dirty="0" smtClean="0"/>
          </a:p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actores</a:t>
            </a:r>
            <a:r>
              <a:rPr lang="en-US" dirty="0" smtClean="0"/>
              <a:t> – roles.</a:t>
            </a:r>
          </a:p>
          <a:p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legitimidad</a:t>
            </a:r>
            <a:r>
              <a:rPr lang="en-US" dirty="0" smtClean="0"/>
              <a:t> (no </a:t>
            </a:r>
            <a:r>
              <a:rPr lang="en-US" dirty="0" err="1" smtClean="0"/>
              <a:t>legitimación</a:t>
            </a:r>
            <a:r>
              <a:rPr lang="en-US" dirty="0" smtClean="0"/>
              <a:t>) y </a:t>
            </a:r>
            <a:r>
              <a:rPr lang="en-US" dirty="0" err="1" smtClean="0"/>
              <a:t>representación</a:t>
            </a:r>
            <a:r>
              <a:rPr lang="en-US" dirty="0" smtClean="0"/>
              <a:t> (</a:t>
            </a:r>
            <a:r>
              <a:rPr lang="en-US" dirty="0" err="1" smtClean="0"/>
              <a:t>mandato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5667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/>
          <a:lstStyle/>
          <a:p>
            <a:r>
              <a:rPr lang="en-US" dirty="0" smtClean="0"/>
              <a:t>Fuentes de </a:t>
            </a:r>
            <a:r>
              <a:rPr lang="en-US" dirty="0" err="1" smtClean="0"/>
              <a:t>poder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_tradnl" sz="2200" b="1" dirty="0"/>
              <a:t>Poder </a:t>
            </a:r>
            <a:r>
              <a:rPr lang="es-ES_tradnl" sz="2200" b="1" dirty="0" smtClean="0"/>
              <a:t>de experto</a:t>
            </a:r>
            <a:r>
              <a:rPr lang="es-ES_tradnl" sz="2200" dirty="0"/>
              <a:t>: </a:t>
            </a:r>
            <a:r>
              <a:rPr lang="es-ES_tradnl" sz="2200" dirty="0" smtClean="0"/>
              <a:t>conocimiento.</a:t>
            </a:r>
            <a:endParaRPr lang="es-CR" sz="22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200" b="1" dirty="0"/>
              <a:t>Poder referente</a:t>
            </a:r>
            <a:r>
              <a:rPr lang="es-ES_tradnl" sz="2200" dirty="0"/>
              <a:t>: influencia potencial debido a la fuerza de la relación entre el líder y los </a:t>
            </a:r>
            <a:r>
              <a:rPr lang="es-ES_tradnl" sz="2200" dirty="0" smtClean="0"/>
              <a:t>seguidores. Toma </a:t>
            </a:r>
            <a:r>
              <a:rPr lang="es-ES_tradnl" sz="2200" dirty="0"/>
              <a:t>tiempo para </a:t>
            </a:r>
            <a:r>
              <a:rPr lang="es-ES_tradnl" sz="2200" dirty="0" smtClean="0"/>
              <a:t>desarrollarse. </a:t>
            </a:r>
          </a:p>
          <a:p>
            <a:pPr marL="800100" lvl="2" indent="0">
              <a:buNone/>
            </a:pPr>
            <a:r>
              <a:rPr lang="es-ES_tradnl" sz="2000" i="1" u="sng" dirty="0" err="1" smtClean="0"/>
              <a:t>Networking</a:t>
            </a:r>
            <a:r>
              <a:rPr lang="es-ES_tradnl" sz="2000" dirty="0"/>
              <a:t>: según David Campbell: “</a:t>
            </a:r>
            <a:r>
              <a:rPr lang="es-ES_tradnl" sz="2000" i="1" dirty="0"/>
              <a:t>No es a quién conoces lo que cuenta. Es lo que quien tú conoces sabe acerca de ti lo que cuenta</a:t>
            </a:r>
            <a:r>
              <a:rPr lang="es-ES_tradnl" sz="2000" dirty="0"/>
              <a:t>.”  </a:t>
            </a:r>
            <a:endParaRPr lang="es-CR" sz="20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200" b="1" dirty="0"/>
              <a:t>Poder legítimo</a:t>
            </a:r>
            <a:r>
              <a:rPr lang="es-ES_tradnl" sz="2200" dirty="0"/>
              <a:t>: función </a:t>
            </a:r>
            <a:r>
              <a:rPr lang="es-ES_tradnl" sz="2200" dirty="0" smtClean="0"/>
              <a:t>organizacional. </a:t>
            </a:r>
            <a:r>
              <a:rPr lang="es-ES_tradnl" sz="2200" dirty="0"/>
              <a:t>A</a:t>
            </a:r>
            <a:r>
              <a:rPr lang="es-ES_tradnl" sz="2200" dirty="0" smtClean="0"/>
              <a:t>utoridad </a:t>
            </a:r>
            <a:r>
              <a:rPr lang="es-ES_tradnl" sz="2200" dirty="0"/>
              <a:t>formal u oficial. </a:t>
            </a:r>
            <a:endParaRPr lang="es-CR" sz="22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200" b="1" dirty="0"/>
              <a:t>Poder de recompensa</a:t>
            </a:r>
            <a:r>
              <a:rPr lang="es-ES_tradnl" sz="2200" dirty="0"/>
              <a:t>: potencial de influir en otros debido al control sobre </a:t>
            </a:r>
            <a:r>
              <a:rPr lang="es-ES_tradnl" sz="2200" dirty="0" smtClean="0"/>
              <a:t>recursos.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sz="2200" b="1" dirty="0" smtClean="0"/>
              <a:t>Poder </a:t>
            </a:r>
            <a:r>
              <a:rPr lang="es-ES_tradnl" sz="2200" b="1" dirty="0"/>
              <a:t>coercitivo</a:t>
            </a:r>
            <a:r>
              <a:rPr lang="es-ES_tradnl" sz="2200" dirty="0"/>
              <a:t>: sanciones negativas o la remoción de sucesos positivos. “…</a:t>
            </a:r>
            <a:r>
              <a:rPr lang="es-ES_tradnl" sz="2200" i="1" dirty="0"/>
              <a:t>es la capacidad de controlar a otros a través del temor al castigo o la pérdida de valiosos resultados</a:t>
            </a:r>
            <a:r>
              <a:rPr lang="es-ES_tradnl" sz="2200" dirty="0"/>
              <a:t>.” (p. 119).</a:t>
            </a:r>
            <a:endParaRPr lang="es-CR" sz="2200" dirty="0"/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5670" y="6335890"/>
            <a:ext cx="66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S</a:t>
            </a:r>
            <a:r>
              <a:rPr lang="es-ES_tradnl" dirty="0" err="1"/>
              <a:t>e</a:t>
            </a:r>
            <a:r>
              <a:rPr lang="es-ES_tradnl" dirty="0" err="1" smtClean="0"/>
              <a:t>gún</a:t>
            </a:r>
            <a:r>
              <a:rPr lang="es-ES_tradnl" dirty="0" smtClean="0"/>
              <a:t> </a:t>
            </a:r>
            <a:r>
              <a:rPr lang="es-ES_tradnl" dirty="0"/>
              <a:t>French y </a:t>
            </a:r>
            <a:r>
              <a:rPr lang="es-ES_tradnl" dirty="0" err="1"/>
              <a:t>Raven</a:t>
            </a:r>
            <a:r>
              <a:rPr lang="es-ES_tradnl" dirty="0"/>
              <a:t> (1959</a:t>
            </a:r>
            <a:r>
              <a:rPr lang="es-ES_tradnl" dirty="0" smtClean="0"/>
              <a:t>), citados por Hughes et al (2007).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5769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42" y="801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conflicto</a:t>
            </a:r>
            <a:r>
              <a:rPr lang="en-US" dirty="0" smtClean="0"/>
              <a:t> </a:t>
            </a:r>
            <a:r>
              <a:rPr lang="en-US" dirty="0" err="1" smtClean="0"/>
              <a:t>ocupa</a:t>
            </a:r>
            <a:r>
              <a:rPr lang="en-US" dirty="0" smtClean="0"/>
              <a:t> un </a:t>
            </a:r>
            <a:r>
              <a:rPr lang="en-US" dirty="0" err="1" smtClean="0"/>
              <a:t>diseño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RC </a:t>
            </a:r>
            <a:r>
              <a:rPr lang="en-US" dirty="0" err="1" smtClean="0"/>
              <a:t>hecho</a:t>
            </a:r>
            <a:r>
              <a:rPr lang="en-US" dirty="0" smtClean="0"/>
              <a:t> a la </a:t>
            </a:r>
            <a:r>
              <a:rPr lang="en-US" dirty="0" err="1" smtClean="0"/>
              <a:t>medida</a:t>
            </a:r>
            <a:endParaRPr lang="en-US" dirty="0"/>
          </a:p>
        </p:txBody>
      </p:sp>
      <p:pic>
        <p:nvPicPr>
          <p:cNvPr id="7" name="Picture 6" descr="Diseño proce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2" y="1889903"/>
            <a:ext cx="8209742" cy="12500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55767"/>
              </p:ext>
            </p:extLst>
          </p:nvPr>
        </p:nvGraphicFramePr>
        <p:xfrm>
          <a:off x="1263053" y="3571382"/>
          <a:ext cx="6652324" cy="199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3081"/>
                <a:gridCol w="1663081"/>
                <a:gridCol w="1663081"/>
                <a:gridCol w="1663081"/>
              </a:tblGrid>
              <a:tr h="72862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Método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Diseño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Fuerza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Derecho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Intereses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Fuerza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(</a:t>
                      </a:r>
                      <a:r>
                        <a:rPr lang="en-US" dirty="0" err="1" smtClean="0"/>
                        <a:t>lucha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Derecho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 (</a:t>
                      </a:r>
                      <a:r>
                        <a:rPr lang="en-US" dirty="0" err="1" smtClean="0"/>
                        <a:t>litigio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Intereses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 (RAC)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 (RC)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872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7" y="-1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manejos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75534"/>
              </p:ext>
            </p:extLst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Cuadrante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Cuadrantes</a:t>
                      </a:r>
                      <a:r>
                        <a:rPr lang="en-US" baseline="0" dirty="0" smtClean="0"/>
                        <a:t> II y III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Cuadrante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Identidad</a:t>
                      </a:r>
                      <a:r>
                        <a:rPr lang="en-US" baseline="0" dirty="0" smtClean="0"/>
                        <a:t> del </a:t>
                      </a:r>
                      <a:r>
                        <a:rPr lang="en-US" baseline="0" dirty="0" err="1" smtClean="0"/>
                        <a:t>diseñador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Autoritario</a:t>
                      </a:r>
                      <a:r>
                        <a:rPr lang="en-US" baseline="0" dirty="0" err="1" smtClean="0"/>
                        <a:t>-reactivo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Experto-impuesto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producto</a:t>
                      </a:r>
                      <a:r>
                        <a:rPr lang="en-US" dirty="0" smtClean="0"/>
                        <a:t>, no </a:t>
                      </a:r>
                      <a:r>
                        <a:rPr lang="en-US" dirty="0" err="1" smtClean="0"/>
                        <a:t>proceso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Derivado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partes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interesadas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Actitud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hacia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conflicto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Evitar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desacuerdos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Acomodación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disputas</a:t>
                      </a:r>
                      <a:r>
                        <a:rPr lang="en-US" dirty="0" smtClean="0"/>
                        <a:t> (a</a:t>
                      </a:r>
                      <a:r>
                        <a:rPr lang="en-US" baseline="0" dirty="0" smtClean="0"/>
                        <a:t> Ley)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Aceptación</a:t>
                      </a:r>
                      <a:r>
                        <a:rPr lang="en-US" dirty="0" smtClean="0"/>
                        <a:t> del </a:t>
                      </a:r>
                      <a:r>
                        <a:rPr lang="en-US" dirty="0" err="1" smtClean="0"/>
                        <a:t>conflicto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Análisis</a:t>
                      </a:r>
                      <a:r>
                        <a:rPr lang="en-US" dirty="0" smtClean="0"/>
                        <a:t> del </a:t>
                      </a:r>
                      <a:r>
                        <a:rPr lang="en-US" dirty="0" err="1" smtClean="0"/>
                        <a:t>conflicto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Aleatorio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Racional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Realista</a:t>
                      </a:r>
                      <a:r>
                        <a:rPr lang="en-US" dirty="0" smtClean="0"/>
                        <a:t> /</a:t>
                      </a:r>
                      <a:r>
                        <a:rPr lang="en-US" dirty="0" err="1" smtClean="0"/>
                        <a:t>dinámico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Método</a:t>
                      </a:r>
                      <a:r>
                        <a:rPr lang="en-US" baseline="0" dirty="0" smtClean="0"/>
                        <a:t> RC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Criterios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estándar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Colaboración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Enfoque</a:t>
                      </a:r>
                      <a:r>
                        <a:rPr lang="en-US" dirty="0" smtClean="0"/>
                        <a:t> del </a:t>
                      </a:r>
                      <a:r>
                        <a:rPr lang="en-US" dirty="0" err="1" smtClean="0"/>
                        <a:t>esfuerzo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Institución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Stakeholders /</a:t>
                      </a:r>
                      <a:r>
                        <a:rPr lang="en-US" dirty="0" err="1" smtClean="0"/>
                        <a:t>sistema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Actores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principales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Figuras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poder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Proveedores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expertos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consultores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Sociedad</a:t>
                      </a:r>
                      <a:r>
                        <a:rPr lang="en-US" baseline="0" dirty="0" smtClean="0"/>
                        <a:t> de stakeholders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23059"/>
            <a:ext cx="425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Constantino</a:t>
            </a:r>
            <a:r>
              <a:rPr lang="en-US" dirty="0" smtClean="0"/>
              <a:t> y Sickles: 1997, p. 107.</a:t>
            </a:r>
            <a:endParaRPr lang="en-US" dirty="0"/>
          </a:p>
        </p:txBody>
      </p:sp>
      <p:pic>
        <p:nvPicPr>
          <p:cNvPr id="15974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Niveles del conflicto</a:t>
            </a: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1800" b="1">
                <a:solidFill>
                  <a:srgbClr val="CC0000"/>
                </a:solidFill>
              </a:rPr>
              <a:t>Roces</a:t>
            </a:r>
            <a:endParaRPr lang="es-ES" sz="1800" b="1">
              <a:solidFill>
                <a:srgbClr val="CC0000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505200" y="5164138"/>
            <a:ext cx="28765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1800"/>
              <a:t>no amenazan la relación </a:t>
            </a:r>
          </a:p>
          <a:p>
            <a:pPr eaLnBrk="1" hangingPunct="1">
              <a:spcBef>
                <a:spcPct val="50000"/>
              </a:spcBef>
            </a:pPr>
            <a:r>
              <a:rPr lang="es-CR" sz="1800"/>
              <a:t>ni producen gran discordia</a:t>
            </a:r>
            <a:endParaRPr lang="es-ES" sz="1800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2286000" y="5562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057400" y="3824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1800" b="1">
                <a:solidFill>
                  <a:srgbClr val="CC0000"/>
                </a:solidFill>
              </a:rPr>
              <a:t>Choques</a:t>
            </a:r>
            <a:endParaRPr lang="es-ES" sz="1800" b="1">
              <a:solidFill>
                <a:srgbClr val="CC0000"/>
              </a:solidFill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514850" y="3563938"/>
            <a:ext cx="39433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1800"/>
              <a:t>Acumulación de roces</a:t>
            </a:r>
          </a:p>
          <a:p>
            <a:pPr eaLnBrk="1" hangingPunct="1">
              <a:spcBef>
                <a:spcPct val="50000"/>
              </a:spcBef>
            </a:pPr>
            <a:r>
              <a:rPr lang="es-CR" sz="1800"/>
              <a:t>Tiempo de permanencia de los roces</a:t>
            </a:r>
            <a:endParaRPr lang="es-ES" sz="1800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3352800" y="4021138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048000" y="217487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2000" b="1">
                <a:solidFill>
                  <a:srgbClr val="CC0000"/>
                </a:solidFill>
              </a:rPr>
              <a:t>Crisis</a:t>
            </a:r>
            <a:endParaRPr lang="es-ES" sz="2000" b="1">
              <a:solidFill>
                <a:srgbClr val="CC0000"/>
              </a:solidFill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997450" y="1946275"/>
            <a:ext cx="40703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R" sz="1800"/>
              <a:t>Ruptura de la relación – comunicación</a:t>
            </a:r>
          </a:p>
          <a:p>
            <a:pPr eaLnBrk="1" hangingPunct="1">
              <a:spcBef>
                <a:spcPct val="50000"/>
              </a:spcBef>
            </a:pPr>
            <a:r>
              <a:rPr lang="es-CR" sz="1800"/>
              <a:t>Alteración, irritabilidad, violencia</a:t>
            </a:r>
            <a:endParaRPr lang="es-ES" sz="1800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3886200" y="240347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1371600" y="3411538"/>
            <a:ext cx="609600" cy="1905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2438400" y="1811338"/>
            <a:ext cx="609600" cy="18462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7239000" y="5486400"/>
            <a:ext cx="1600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000" i="1"/>
              <a:t>Tomado de: Dana, Daniel (2001). El manejo de las diferencias. </a:t>
            </a:r>
            <a:endParaRPr lang="en-US" sz="1000"/>
          </a:p>
        </p:txBody>
      </p:sp>
      <p:pic>
        <p:nvPicPr>
          <p:cNvPr id="890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22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6" grpId="0"/>
      <p:bldP spid="120837" grpId="0" animBg="1"/>
      <p:bldP spid="120838" grpId="0"/>
      <p:bldP spid="120839" grpId="0"/>
      <p:bldP spid="120840" grpId="0" animBg="1"/>
      <p:bldP spid="120841" grpId="0"/>
      <p:bldP spid="120842" grpId="0"/>
      <p:bldP spid="120843" grpId="0" animBg="1"/>
      <p:bldP spid="12084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143000"/>
          </a:xfrm>
        </p:spPr>
        <p:txBody>
          <a:bodyPr/>
          <a:lstStyle/>
          <a:p>
            <a:r>
              <a:rPr lang="en-US" dirty="0" err="1" smtClean="0"/>
              <a:t>Principios</a:t>
            </a:r>
            <a:r>
              <a:rPr lang="en-US" dirty="0" smtClean="0"/>
              <a:t> del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4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Inclusividad</a:t>
            </a:r>
            <a:r>
              <a:rPr lang="en-US" dirty="0" smtClean="0"/>
              <a:t>: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legitimidad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Debe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confianza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a lo largo de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Fomentar</a:t>
            </a:r>
            <a:r>
              <a:rPr lang="en-US" dirty="0" smtClean="0"/>
              <a:t> la </a:t>
            </a:r>
            <a:r>
              <a:rPr lang="en-US" dirty="0" err="1" smtClean="0"/>
              <a:t>legitimidad</a:t>
            </a:r>
            <a:r>
              <a:rPr lang="en-US" dirty="0" smtClean="0"/>
              <a:t>,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comprensible</a:t>
            </a:r>
            <a:r>
              <a:rPr lang="en-US" dirty="0" smtClean="0"/>
              <a:t>, flexible y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Procurar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permita</a:t>
            </a:r>
            <a:r>
              <a:rPr lang="en-US" dirty="0" smtClean="0"/>
              <a:t> el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sirva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colectivo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077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533400" y="8461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5600" dirty="0"/>
              <a:t>Diseño de </a:t>
            </a:r>
            <a:r>
              <a:rPr sz="5600" dirty="0" smtClean="0"/>
              <a:t>procesos</a:t>
            </a:r>
            <a:r>
              <a:rPr lang="es-ES_tradnl" sz="5600" dirty="0" smtClean="0"/>
              <a:t> e intervención </a:t>
            </a:r>
            <a:r>
              <a:rPr sz="5600" dirty="0" smtClean="0"/>
              <a:t> </a:t>
            </a:r>
            <a:endParaRPr sz="5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225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Identificar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r>
              <a:rPr lang="en-US" dirty="0" smtClean="0"/>
              <a:t> “</a:t>
            </a:r>
            <a:r>
              <a:rPr lang="en-US" dirty="0" err="1" smtClean="0"/>
              <a:t>sombrilla</a:t>
            </a:r>
            <a:r>
              <a:rPr lang="en-US" dirty="0" smtClean="0"/>
              <a:t>” de forma </a:t>
            </a:r>
            <a:r>
              <a:rPr lang="en-US" dirty="0" err="1" smtClean="0"/>
              <a:t>amplia</a:t>
            </a:r>
            <a:r>
              <a:rPr lang="en-US" dirty="0" smtClean="0"/>
              <a:t>. </a:t>
            </a:r>
            <a:r>
              <a:rPr lang="en-US" dirty="0" err="1" smtClean="0"/>
              <a:t>Incluyente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: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inclusión</a:t>
            </a:r>
            <a:r>
              <a:rPr lang="en-US" dirty="0" smtClean="0"/>
              <a:t>), no </a:t>
            </a:r>
            <a:r>
              <a:rPr lang="en-US" dirty="0" err="1" smtClean="0"/>
              <a:t>todos</a:t>
            </a:r>
            <a:r>
              <a:rPr lang="en-US" dirty="0" smtClean="0"/>
              <a:t> los stakeholders. </a:t>
            </a:r>
            <a:r>
              <a:rPr lang="en-US" dirty="0" err="1" smtClean="0"/>
              <a:t>Quiénes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solucionar</a:t>
            </a:r>
            <a:r>
              <a:rPr lang="en-US" dirty="0" smtClean="0"/>
              <a:t>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conflicto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Relaciones</a:t>
            </a:r>
            <a:r>
              <a:rPr lang="en-US" dirty="0" smtClean="0"/>
              <a:t> entre </a:t>
            </a:r>
            <a:r>
              <a:rPr lang="en-US" dirty="0" err="1" smtClean="0"/>
              <a:t>actores</a:t>
            </a:r>
            <a:r>
              <a:rPr lang="en-US" dirty="0" smtClean="0"/>
              <a:t> claves.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limitaciones</a:t>
            </a:r>
            <a:r>
              <a:rPr lang="en-US" dirty="0" smtClean="0"/>
              <a:t> </a:t>
            </a:r>
            <a:r>
              <a:rPr lang="en-US" dirty="0" err="1" smtClean="0"/>
              <a:t>externas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afectar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. </a:t>
            </a:r>
            <a:r>
              <a:rPr lang="en-US" dirty="0" err="1" smtClean="0"/>
              <a:t>Naturales</a:t>
            </a:r>
            <a:r>
              <a:rPr lang="en-US" dirty="0" smtClean="0"/>
              <a:t> o </a:t>
            </a:r>
            <a:r>
              <a:rPr lang="en-US" dirty="0" err="1" smtClean="0"/>
              <a:t>sociales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209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estructura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. </a:t>
            </a:r>
            <a:r>
              <a:rPr lang="en-US" dirty="0" err="1" smtClean="0"/>
              <a:t>Reuniones</a:t>
            </a:r>
            <a:r>
              <a:rPr lang="en-US" dirty="0" smtClean="0"/>
              <a:t>, </a:t>
            </a:r>
            <a:r>
              <a:rPr lang="en-US" dirty="0" err="1" smtClean="0"/>
              <a:t>visitas</a:t>
            </a:r>
            <a:r>
              <a:rPr lang="en-US" dirty="0" smtClean="0"/>
              <a:t>, </a:t>
            </a:r>
            <a:r>
              <a:rPr lang="en-US" dirty="0" err="1" smtClean="0"/>
              <a:t>cursos</a:t>
            </a:r>
            <a:r>
              <a:rPr lang="en-US" dirty="0" smtClean="0"/>
              <a:t>, </a:t>
            </a:r>
            <a:r>
              <a:rPr lang="en-US" dirty="0" err="1" smtClean="0"/>
              <a:t>investigación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Determinar</a:t>
            </a:r>
            <a:r>
              <a:rPr lang="en-US" dirty="0" smtClean="0"/>
              <a:t> un </a:t>
            </a:r>
            <a:r>
              <a:rPr lang="en-US" dirty="0" err="1" smtClean="0"/>
              <a:t>marco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Roles y </a:t>
            </a:r>
            <a:r>
              <a:rPr lang="en-US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tareas</a:t>
            </a:r>
            <a:r>
              <a:rPr lang="en-US" dirty="0" smtClean="0"/>
              <a:t>: </a:t>
            </a:r>
            <a:r>
              <a:rPr lang="en-US" dirty="0" err="1" smtClean="0"/>
              <a:t>facilitar</a:t>
            </a:r>
            <a:r>
              <a:rPr lang="en-US" dirty="0" smtClean="0"/>
              <a:t>, </a:t>
            </a:r>
            <a:r>
              <a:rPr lang="en-US" dirty="0" err="1" smtClean="0"/>
              <a:t>llevar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, </a:t>
            </a:r>
            <a:r>
              <a:rPr lang="en-US" dirty="0" err="1" smtClean="0"/>
              <a:t>logística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: </a:t>
            </a:r>
            <a:r>
              <a:rPr lang="en-US" dirty="0" err="1" smtClean="0"/>
              <a:t>financieros</a:t>
            </a:r>
            <a:r>
              <a:rPr lang="en-US" dirty="0" smtClean="0"/>
              <a:t>, </a:t>
            </a:r>
            <a:r>
              <a:rPr lang="en-US" dirty="0" err="1" smtClean="0"/>
              <a:t>humanos</a:t>
            </a:r>
            <a:r>
              <a:rPr lang="en-US" dirty="0" smtClean="0"/>
              <a:t>, </a:t>
            </a:r>
            <a:r>
              <a:rPr lang="en-US" dirty="0" err="1" smtClean="0"/>
              <a:t>físicos</a:t>
            </a:r>
            <a:r>
              <a:rPr lang="en-US" dirty="0" smtClean="0"/>
              <a:t>, </a:t>
            </a:r>
            <a:r>
              <a:rPr lang="en-US" dirty="0" err="1" smtClean="0"/>
              <a:t>técnicos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6179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</a:t>
            </a:r>
            <a:r>
              <a:rPr lang="en-US" dirty="0" err="1" smtClean="0"/>
              <a:t>sugerido</a:t>
            </a:r>
            <a:r>
              <a:rPr lang="en-US" dirty="0" smtClean="0"/>
              <a:t> (</a:t>
            </a:r>
            <a:r>
              <a:rPr lang="en-US" dirty="0" err="1" smtClean="0"/>
              <a:t>referencial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Pasos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86" y="1983490"/>
            <a:ext cx="4031516" cy="5204709"/>
          </a:xfrm>
          <a:prstGeom prst="rect">
            <a:avLst/>
          </a:prstGeom>
        </p:spPr>
      </p:pic>
      <p:pic>
        <p:nvPicPr>
          <p:cNvPr id="16281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: </a:t>
            </a:r>
            <a:r>
              <a:rPr lang="en-US" dirty="0" err="1" smtClean="0"/>
              <a:t>Traslado</a:t>
            </a:r>
            <a:r>
              <a:rPr lang="en-US" dirty="0" smtClean="0"/>
              <a:t> de </a:t>
            </a:r>
            <a:r>
              <a:rPr lang="en-US" dirty="0" err="1" smtClean="0"/>
              <a:t>edificio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4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38"/>
            <a:ext cx="8229600" cy="1143000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del </a:t>
            </a:r>
            <a:r>
              <a:rPr lang="en-US" dirty="0" err="1" smtClean="0"/>
              <a:t>Ejercicio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486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VII. </a:t>
            </a:r>
            <a:r>
              <a:rPr lang="en-US" dirty="0" err="1" smtClean="0"/>
              <a:t>Etica</a:t>
            </a:r>
            <a:r>
              <a:rPr lang="en-US" dirty="0" smtClean="0"/>
              <a:t> y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 la Ley RAC</a:t>
            </a:r>
            <a:endParaRPr lang="en-US" dirty="0"/>
          </a:p>
        </p:txBody>
      </p:sp>
      <p:pic>
        <p:nvPicPr>
          <p:cNvPr id="16589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07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Aspectos éticos esenciales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8500"/>
            <a:ext cx="8229600" cy="4525963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No conflicto de interés por conciliador, sea real o percibido por las partes.</a:t>
            </a:r>
          </a:p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Principio de competencia sustantiva.</a:t>
            </a:r>
          </a:p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No es mi conflicto, es de la partes. </a:t>
            </a:r>
          </a:p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No forzar ningún acuerdo.</a:t>
            </a:r>
          </a:p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Principio de Autodeterminación.</a:t>
            </a:r>
          </a:p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Confidencialidad sobre lo discutido.</a:t>
            </a:r>
          </a:p>
        </p:txBody>
      </p:sp>
      <p:pic>
        <p:nvPicPr>
          <p:cNvPr id="1669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  <a:cs typeface="Arial" charset="0"/>
              </a:rPr>
              <a:t>Aspectos éticos esenciales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  <a:cs typeface="Arial" charset="0"/>
              </a:rPr>
              <a:t>Informar sobre alcances de M/C y acuerdo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  <a:cs typeface="Arial" charset="0"/>
              </a:rPr>
              <a:t>Ser imparcial (ausencia de favoritismo, parcialidad o prejuicio), no neutral (es imposible). “Regalitos”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  <a:cs typeface="Arial" charset="0"/>
              </a:rPr>
              <a:t>Garantizar la justicia del acuerdo (garante de equidad, además de legalidad).</a:t>
            </a:r>
          </a:p>
          <a:p>
            <a:pPr eaLnBrk="1" hangingPunct="1">
              <a:lnSpc>
                <a:spcPct val="90000"/>
              </a:lnSpc>
            </a:pPr>
            <a:r>
              <a:rPr lang="es-CR" dirty="0">
                <a:latin typeface="Arial" charset="0"/>
                <a:cs typeface="Arial" charset="0"/>
              </a:rPr>
              <a:t>Compromiso formación permanente.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6793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IX. Roles en la </a:t>
            </a:r>
            <a:r>
              <a:rPr lang="en-US" dirty="0" err="1" smtClean="0"/>
              <a:t>resolución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oles en RC </a:t>
            </a:r>
            <a:r>
              <a:rPr lang="en-US" dirty="0" err="1" smtClean="0"/>
              <a:t>públicos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Partes</a:t>
            </a:r>
            <a:r>
              <a:rPr lang="en-US" dirty="0" smtClean="0"/>
              <a:t>: </a:t>
            </a:r>
            <a:r>
              <a:rPr lang="en-US" dirty="0" err="1" smtClean="0"/>
              <a:t>dualidad</a:t>
            </a:r>
            <a:r>
              <a:rPr lang="en-US" dirty="0" smtClean="0"/>
              <a:t> del </a:t>
            </a:r>
            <a:r>
              <a:rPr lang="en-US" dirty="0" err="1" smtClean="0"/>
              <a:t>papel</a:t>
            </a:r>
            <a:r>
              <a:rPr lang="en-US" dirty="0" smtClean="0"/>
              <a:t> del Estado. Parte y </a:t>
            </a:r>
            <a:r>
              <a:rPr lang="en-US" dirty="0" err="1" smtClean="0"/>
              <a:t>facilitador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Facilitador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Convocantes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Garantes</a:t>
            </a:r>
            <a:r>
              <a:rPr lang="en-US" dirty="0" smtClean="0"/>
              <a:t>: del </a:t>
            </a:r>
            <a:r>
              <a:rPr lang="en-US" dirty="0" err="1" smtClean="0"/>
              <a:t>proceso</a:t>
            </a:r>
            <a:r>
              <a:rPr lang="en-US" dirty="0" smtClean="0"/>
              <a:t> (</a:t>
            </a:r>
            <a:r>
              <a:rPr lang="en-US" dirty="0" err="1" smtClean="0"/>
              <a:t>justicia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equidad</a:t>
            </a:r>
            <a:r>
              <a:rPr lang="en-US" dirty="0" smtClean="0"/>
              <a:t>) y del </a:t>
            </a:r>
            <a:r>
              <a:rPr lang="en-US" dirty="0" err="1" smtClean="0"/>
              <a:t>resultado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Asesores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partes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Peritos</a:t>
            </a:r>
            <a:r>
              <a:rPr lang="en-US" dirty="0" smtClean="0"/>
              <a:t> (</a:t>
            </a:r>
            <a:r>
              <a:rPr lang="en-US" dirty="0" err="1" smtClean="0"/>
              <a:t>asesores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). </a:t>
            </a:r>
            <a:r>
              <a:rPr lang="en-US" dirty="0" err="1" smtClean="0"/>
              <a:t>Terceros</a:t>
            </a:r>
            <a:r>
              <a:rPr lang="en-US" dirty="0" smtClean="0"/>
              <a:t> </a:t>
            </a:r>
            <a:r>
              <a:rPr lang="en-US" dirty="0" err="1" smtClean="0"/>
              <a:t>imparciales</a:t>
            </a:r>
            <a:r>
              <a:rPr lang="en-US" dirty="0" smtClean="0"/>
              <a:t> </a:t>
            </a:r>
            <a:r>
              <a:rPr lang="en-US" dirty="0" err="1" smtClean="0"/>
              <a:t>expertos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6998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/>
          <a:p>
            <a:pPr eaLnBrk="1" hangingPunct="1"/>
            <a:r>
              <a:rPr lang="es-CR" dirty="0">
                <a:latin typeface="Arial" charset="0"/>
              </a:rPr>
              <a:t>El conflicto tiene vida propia</a:t>
            </a:r>
            <a:endParaRPr lang="en-US" dirty="0">
              <a:latin typeface="Arial" charset="0"/>
            </a:endParaRP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 rot="-10454569">
            <a:off x="4979988" y="1524000"/>
            <a:ext cx="2563812" cy="914400"/>
          </a:xfrm>
          <a:prstGeom prst="curvedUpArrow">
            <a:avLst>
              <a:gd name="adj1" fmla="val 6867"/>
              <a:gd name="adj2" fmla="val 74911"/>
              <a:gd name="adj3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 rot="6879845">
            <a:off x="4492625" y="3503613"/>
            <a:ext cx="1752600" cy="1371600"/>
          </a:xfrm>
          <a:prstGeom prst="curvedUpArrow">
            <a:avLst>
              <a:gd name="adj1" fmla="val 3129"/>
              <a:gd name="adj2" fmla="val 34139"/>
              <a:gd name="adj3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 rot="-3634337">
            <a:off x="6492082" y="3596481"/>
            <a:ext cx="3046412" cy="1495425"/>
          </a:xfrm>
          <a:prstGeom prst="curvedUpArrow">
            <a:avLst>
              <a:gd name="adj1" fmla="val 4989"/>
              <a:gd name="adj2" fmla="val 54428"/>
              <a:gd name="adj3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435725" y="34544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A</a:t>
            </a:r>
            <a:endParaRPr lang="en-US" sz="2000" b="1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978525" y="49133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B</a:t>
            </a:r>
            <a:endParaRPr lang="en-US" sz="2000" b="1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404100" y="26273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2000" b="1"/>
              <a:t>C</a:t>
            </a:r>
            <a:endParaRPr lang="en-US" sz="2000" b="1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1981200" y="5181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 flipV="1">
            <a:off x="1447800" y="46482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V="1">
            <a:off x="1371600" y="38862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 flipV="1">
            <a:off x="1295400" y="2819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AutoShape 13"/>
          <p:cNvSpPr>
            <a:spLocks noChangeArrowheads="1"/>
          </p:cNvSpPr>
          <p:nvPr/>
        </p:nvSpPr>
        <p:spPr bwMode="auto">
          <a:xfrm>
            <a:off x="3048000" y="4953000"/>
            <a:ext cx="3810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auto">
          <a:xfrm>
            <a:off x="609600" y="4267200"/>
            <a:ext cx="762000" cy="457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5"/>
          <p:cNvSpPr>
            <a:spLocks noChangeArrowheads="1"/>
          </p:cNvSpPr>
          <p:nvPr/>
        </p:nvSpPr>
        <p:spPr bwMode="auto">
          <a:xfrm>
            <a:off x="3352800" y="3352800"/>
            <a:ext cx="10668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6127750" y="582771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Espiral</a:t>
            </a:r>
            <a:endParaRPr lang="en-US" sz="1800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1695450" y="58054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R" sz="1800"/>
              <a:t>Escalada</a:t>
            </a:r>
            <a:endParaRPr lang="en-US" sz="1800"/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1676400" y="5562600"/>
            <a:ext cx="152400" cy="76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utoShape 19"/>
          <p:cNvSpPr>
            <a:spLocks noChangeArrowheads="1"/>
          </p:cNvSpPr>
          <p:nvPr/>
        </p:nvSpPr>
        <p:spPr bwMode="auto">
          <a:xfrm>
            <a:off x="304800" y="1981200"/>
            <a:ext cx="1066800" cy="1066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utoShape 20"/>
          <p:cNvSpPr>
            <a:spLocks noChangeArrowheads="1"/>
          </p:cNvSpPr>
          <p:nvPr/>
        </p:nvSpPr>
        <p:spPr bwMode="auto">
          <a:xfrm rot="-3634337">
            <a:off x="6519863" y="4092575"/>
            <a:ext cx="1143000" cy="762000"/>
          </a:xfrm>
          <a:prstGeom prst="curvedUpArrow">
            <a:avLst>
              <a:gd name="adj1" fmla="val 3674"/>
              <a:gd name="adj2" fmla="val 40076"/>
              <a:gd name="adj3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 flipV="1">
            <a:off x="1524000" y="22098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AutoShape 22"/>
          <p:cNvSpPr>
            <a:spLocks noChangeArrowheads="1"/>
          </p:cNvSpPr>
          <p:nvPr/>
        </p:nvSpPr>
        <p:spPr bwMode="auto">
          <a:xfrm>
            <a:off x="3581400" y="1676400"/>
            <a:ext cx="1524000" cy="1295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011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err="1" smtClean="0"/>
              <a:t>Facilitación</a:t>
            </a:r>
            <a:r>
              <a:rPr lang="en-US" dirty="0" smtClean="0"/>
              <a:t>: </a:t>
            </a:r>
            <a:r>
              <a:rPr lang="en-US" dirty="0" err="1" smtClean="0"/>
              <a:t>funciones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Aclaración</a:t>
            </a:r>
            <a:r>
              <a:rPr lang="en-US" dirty="0" smtClean="0"/>
              <a:t> y </a:t>
            </a:r>
            <a:r>
              <a:rPr lang="en-US" dirty="0" err="1" smtClean="0"/>
              <a:t>comprensión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Discernir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e </a:t>
            </a:r>
            <a:r>
              <a:rPr lang="en-US" dirty="0" err="1" smtClean="0"/>
              <a:t>intereses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Estimular</a:t>
            </a:r>
            <a:r>
              <a:rPr lang="en-US" dirty="0" smtClean="0"/>
              <a:t> la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Fortalecer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resolver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Promover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comprendan</a:t>
            </a:r>
            <a:r>
              <a:rPr lang="en-US" dirty="0" smtClean="0"/>
              <a:t> la </a:t>
            </a:r>
            <a:r>
              <a:rPr lang="en-US" dirty="0" err="1" smtClean="0"/>
              <a:t>perspectiva</a:t>
            </a:r>
            <a:r>
              <a:rPr lang="en-US" dirty="0" smtClean="0"/>
              <a:t> del </a:t>
            </a:r>
            <a:r>
              <a:rPr lang="en-US" dirty="0" err="1" smtClean="0"/>
              <a:t>otro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Canalizar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diálogo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identificar</a:t>
            </a:r>
            <a:r>
              <a:rPr lang="en-US" dirty="0" smtClean="0"/>
              <a:t> el </a:t>
            </a:r>
            <a:r>
              <a:rPr lang="en-US" dirty="0" err="1" smtClean="0"/>
              <a:t>terreno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(</a:t>
            </a:r>
            <a:r>
              <a:rPr lang="en-US" dirty="0" err="1" smtClean="0"/>
              <a:t>acuerdos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7101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Aclaración</a:t>
            </a:r>
            <a:r>
              <a:rPr lang="en-US" dirty="0" smtClean="0"/>
              <a:t> y </a:t>
            </a:r>
            <a:r>
              <a:rPr lang="en-US" dirty="0" err="1" smtClean="0"/>
              <a:t>comprensión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asegurarme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comprendí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… 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favor, </a:t>
            </a:r>
            <a:r>
              <a:rPr lang="en-US" dirty="0" err="1" smtClean="0"/>
              <a:t>ayúdeme</a:t>
            </a:r>
            <a:r>
              <a:rPr lang="en-US" dirty="0" smtClean="0"/>
              <a:t> a </a:t>
            </a:r>
            <a:r>
              <a:rPr lang="en-US" dirty="0" err="1" smtClean="0"/>
              <a:t>comprender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de vista…</a:t>
            </a:r>
          </a:p>
          <a:p>
            <a:r>
              <a:rPr lang="en-US" dirty="0" err="1" smtClean="0"/>
              <a:t>Parafraseo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203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16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Discernir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e </a:t>
            </a:r>
            <a:r>
              <a:rPr lang="en-US" dirty="0" err="1" smtClean="0"/>
              <a:t>intereses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explicarnos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 smtClean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hay </a:t>
            </a:r>
            <a:r>
              <a:rPr lang="en-US" dirty="0" err="1"/>
              <a:t>aquí</a:t>
            </a:r>
            <a:r>
              <a:rPr lang="en-US" dirty="0"/>
              <a:t> de </a:t>
            </a:r>
            <a:r>
              <a:rPr lang="en-US" dirty="0" err="1"/>
              <a:t>importancia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en </a:t>
            </a:r>
            <a:r>
              <a:rPr lang="en-US" dirty="0" err="1"/>
              <a:t>cuenta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17305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Estimular</a:t>
            </a:r>
            <a:r>
              <a:rPr lang="en-US" dirty="0" smtClean="0"/>
              <a:t> la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 </a:t>
            </a:r>
            <a:r>
              <a:rPr lang="en-US" dirty="0" err="1" smtClean="0"/>
              <a:t>funcionara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¿Hay </a:t>
            </a:r>
            <a:r>
              <a:rPr lang="en-US" dirty="0" err="1" smtClean="0"/>
              <a:t>alguna</a:t>
            </a:r>
            <a:r>
              <a:rPr lang="en-US" dirty="0" smtClean="0"/>
              <a:t> forma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podamos</a:t>
            </a:r>
            <a:r>
              <a:rPr lang="en-US" dirty="0" smtClean="0"/>
              <a:t> </a:t>
            </a:r>
            <a:r>
              <a:rPr lang="en-US" dirty="0" err="1" smtClean="0"/>
              <a:t>satisfacer</a:t>
            </a:r>
            <a:r>
              <a:rPr lang="en-US" dirty="0" smtClean="0"/>
              <a:t> el </a:t>
            </a:r>
            <a:r>
              <a:rPr lang="en-US" dirty="0" err="1" smtClean="0"/>
              <a:t>interés</a:t>
            </a:r>
            <a:r>
              <a:rPr lang="en-US" dirty="0" smtClean="0"/>
              <a:t> de Don A </a:t>
            </a:r>
            <a:r>
              <a:rPr lang="en-US" dirty="0" err="1" smtClean="0"/>
              <a:t>por</a:t>
            </a:r>
            <a:r>
              <a:rPr lang="en-US" dirty="0" smtClean="0"/>
              <a:t> _____ y el </a:t>
            </a:r>
            <a:r>
              <a:rPr lang="en-US" dirty="0" err="1" smtClean="0"/>
              <a:t>interés</a:t>
            </a:r>
            <a:r>
              <a:rPr lang="en-US" dirty="0" smtClean="0"/>
              <a:t> de Doña B </a:t>
            </a:r>
            <a:r>
              <a:rPr lang="en-US" dirty="0" err="1" smtClean="0"/>
              <a:t>por</a:t>
            </a:r>
            <a:r>
              <a:rPr lang="en-US" dirty="0" smtClean="0"/>
              <a:t> ____ </a:t>
            </a:r>
            <a:r>
              <a:rPr lang="en-US" dirty="0" err="1" smtClean="0"/>
              <a:t>simultáneamente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reflexivas</a:t>
            </a:r>
            <a:r>
              <a:rPr lang="en-US" dirty="0" smtClean="0"/>
              <a:t>, </a:t>
            </a:r>
            <a:r>
              <a:rPr lang="en-US" dirty="0" err="1" smtClean="0"/>
              <a:t>relacionales</a:t>
            </a:r>
            <a:r>
              <a:rPr lang="en-US" dirty="0" smtClean="0"/>
              <a:t> y </a:t>
            </a:r>
            <a:r>
              <a:rPr lang="en-US" dirty="0" err="1" smtClean="0"/>
              <a:t>estratégicas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08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Fortalecer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resolver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hay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confianza</a:t>
            </a:r>
            <a:r>
              <a:rPr lang="en-US" dirty="0" smtClean="0"/>
              <a:t> con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ayudarían</a:t>
            </a:r>
            <a:r>
              <a:rPr lang="en-US" dirty="0" smtClean="0"/>
              <a:t> a </a:t>
            </a:r>
            <a:r>
              <a:rPr lang="en-US" dirty="0" err="1" smtClean="0"/>
              <a:t>manejar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Indagación</a:t>
            </a:r>
            <a:r>
              <a:rPr lang="en-US" dirty="0" smtClean="0"/>
              <a:t> de </a:t>
            </a:r>
            <a:r>
              <a:rPr lang="en-US" dirty="0" err="1" smtClean="0"/>
              <a:t>criterios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7510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Promover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comprendan</a:t>
            </a:r>
            <a:r>
              <a:rPr lang="en-US" dirty="0" smtClean="0"/>
              <a:t> la </a:t>
            </a:r>
            <a:r>
              <a:rPr lang="en-US" dirty="0" err="1" smtClean="0"/>
              <a:t>perspectiva</a:t>
            </a:r>
            <a:r>
              <a:rPr lang="en-US" dirty="0" smtClean="0"/>
              <a:t> del </a:t>
            </a:r>
            <a:r>
              <a:rPr lang="en-US" dirty="0" err="1" smtClean="0"/>
              <a:t>otro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entiende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(la </a:t>
            </a:r>
            <a:r>
              <a:rPr lang="en-US" dirty="0" err="1" smtClean="0"/>
              <a:t>otra</a:t>
            </a:r>
            <a:r>
              <a:rPr lang="en-US" dirty="0" smtClean="0"/>
              <a:t> parte) </a:t>
            </a:r>
            <a:r>
              <a:rPr lang="en-US" dirty="0" err="1" smtClean="0"/>
              <a:t>acaba</a:t>
            </a:r>
            <a:r>
              <a:rPr lang="en-US" dirty="0" smtClean="0"/>
              <a:t> de </a:t>
            </a:r>
            <a:r>
              <a:rPr lang="en-US" dirty="0" err="1" smtClean="0"/>
              <a:t>decir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estuviera</a:t>
            </a:r>
            <a:r>
              <a:rPr lang="en-US" dirty="0" smtClean="0"/>
              <a:t> en los </a:t>
            </a:r>
            <a:r>
              <a:rPr lang="en-US" dirty="0" err="1" smtClean="0"/>
              <a:t>zapatos</a:t>
            </a:r>
            <a:r>
              <a:rPr lang="en-US" dirty="0" smtClean="0"/>
              <a:t> de (la </a:t>
            </a:r>
            <a:r>
              <a:rPr lang="en-US" dirty="0" err="1" smtClean="0"/>
              <a:t>otra</a:t>
            </a:r>
            <a:r>
              <a:rPr lang="en-US" dirty="0" smtClean="0"/>
              <a:t> parte),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</a:t>
            </a:r>
            <a:r>
              <a:rPr lang="en-US" dirty="0" smtClean="0"/>
              <a:t>? 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sentiría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Empatía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76130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Canalizar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diálogo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Doña Ana </a:t>
            </a:r>
            <a:r>
              <a:rPr lang="en-US" dirty="0" err="1" smtClean="0"/>
              <a:t>dijo</a:t>
            </a:r>
            <a:r>
              <a:rPr lang="en-US" dirty="0" smtClean="0"/>
              <a:t> ___. Doña </a:t>
            </a:r>
            <a:r>
              <a:rPr lang="en-US" dirty="0" err="1" smtClean="0"/>
              <a:t>María</a:t>
            </a:r>
            <a:r>
              <a:rPr lang="en-US" dirty="0" smtClean="0"/>
              <a:t>, ¿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decirnos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Doña Ana </a:t>
            </a:r>
            <a:r>
              <a:rPr lang="en-US" dirty="0" err="1" smtClean="0"/>
              <a:t>acaba</a:t>
            </a:r>
            <a:r>
              <a:rPr lang="en-US" dirty="0" smtClean="0"/>
              <a:t> de </a:t>
            </a:r>
            <a:r>
              <a:rPr lang="en-US" dirty="0" err="1" smtClean="0"/>
              <a:t>compartir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Empatía-reconocimiento</a:t>
            </a:r>
            <a:r>
              <a:rPr lang="en-US" dirty="0" smtClean="0"/>
              <a:t> </a:t>
            </a:r>
            <a:r>
              <a:rPr lang="en-US" dirty="0" err="1" smtClean="0"/>
              <a:t>mutuo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7154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identificar</a:t>
            </a:r>
            <a:r>
              <a:rPr lang="en-US" dirty="0" smtClean="0"/>
              <a:t> el </a:t>
            </a:r>
            <a:r>
              <a:rPr lang="en-US" dirty="0" err="1" smtClean="0"/>
              <a:t>terreno</a:t>
            </a:r>
            <a:r>
              <a:rPr lang="en-US" dirty="0" smtClean="0"/>
              <a:t> en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337"/>
            <a:ext cx="8229600" cy="4525963"/>
          </a:xfrm>
        </p:spPr>
        <p:txBody>
          <a:bodyPr/>
          <a:lstStyle/>
          <a:p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hablado</a:t>
            </a:r>
            <a:r>
              <a:rPr lang="en-US" dirty="0" smtClean="0"/>
              <a:t> de en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en </a:t>
            </a:r>
            <a:r>
              <a:rPr lang="en-US" dirty="0" err="1" smtClean="0"/>
              <a:t>desacuerdo</a:t>
            </a:r>
            <a:r>
              <a:rPr lang="en-US" dirty="0" smtClean="0"/>
              <a:t>. ¿Hay </a:t>
            </a:r>
            <a:r>
              <a:rPr lang="en-US" dirty="0" err="1" smtClean="0"/>
              <a:t>puntos</a:t>
            </a:r>
            <a:r>
              <a:rPr lang="en-US" dirty="0" smtClean="0"/>
              <a:t> en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Me </a:t>
            </a:r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___ y ____ son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interés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y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acuerdo</a:t>
            </a:r>
            <a:r>
              <a:rPr lang="en-US" dirty="0" smtClean="0"/>
              <a:t>.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Integración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r>
              <a:rPr lang="en-US" dirty="0" smtClean="0"/>
              <a:t>. </a:t>
            </a:r>
            <a:r>
              <a:rPr lang="en-US" dirty="0" err="1" smtClean="0"/>
              <a:t>Convergencia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8178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/>
          <a:lstStyle/>
          <a:p>
            <a:r>
              <a:rPr lang="en-US" dirty="0" err="1" smtClean="0"/>
              <a:t>Cofacilitación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con </a:t>
            </a:r>
            <a:r>
              <a:rPr lang="en-US" dirty="0" err="1" smtClean="0"/>
              <a:t>equipos</a:t>
            </a:r>
            <a:r>
              <a:rPr lang="en-US" dirty="0" smtClean="0"/>
              <a:t> de </a:t>
            </a:r>
            <a:r>
              <a:rPr lang="en-US" dirty="0" err="1" smtClean="0"/>
              <a:t>cofacilitación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Además</a:t>
            </a:r>
            <a:r>
              <a:rPr lang="en-US" dirty="0" smtClean="0"/>
              <a:t>, </a:t>
            </a:r>
            <a:r>
              <a:rPr lang="en-US" dirty="0" err="1" smtClean="0"/>
              <a:t>contar</a:t>
            </a:r>
            <a:r>
              <a:rPr lang="en-US" dirty="0" smtClean="0"/>
              <a:t> con un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asesor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facilitador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extensión</a:t>
            </a:r>
            <a:r>
              <a:rPr lang="en-US" dirty="0" smtClean="0"/>
              <a:t> de la </a:t>
            </a:r>
            <a:r>
              <a:rPr lang="en-US" dirty="0" err="1" smtClean="0"/>
              <a:t>confidencialidad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tareas</a:t>
            </a:r>
            <a:r>
              <a:rPr lang="en-US" dirty="0" smtClean="0"/>
              <a:t>,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, </a:t>
            </a:r>
            <a:r>
              <a:rPr lang="en-US" dirty="0" err="1" smtClean="0"/>
              <a:t>evolución</a:t>
            </a:r>
            <a:r>
              <a:rPr lang="en-US" dirty="0" smtClean="0"/>
              <a:t> y </a:t>
            </a:r>
            <a:r>
              <a:rPr lang="en-US" dirty="0" err="1" smtClean="0"/>
              <a:t>características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Complemento</a:t>
            </a:r>
            <a:r>
              <a:rPr lang="en-US" dirty="0" smtClean="0"/>
              <a:t> de expertise. </a:t>
            </a:r>
            <a:endParaRPr lang="en-US" dirty="0"/>
          </a:p>
        </p:txBody>
      </p:sp>
      <p:pic>
        <p:nvPicPr>
          <p:cNvPr id="179202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X. </a:t>
            </a:r>
            <a:r>
              <a:rPr lang="en-US" dirty="0" err="1" smtClean="0"/>
              <a:t>Complejidades</a:t>
            </a:r>
            <a:r>
              <a:rPr lang="en-US" dirty="0" smtClean="0"/>
              <a:t> </a:t>
            </a:r>
            <a:r>
              <a:rPr lang="en-US" dirty="0" err="1" smtClean="0"/>
              <a:t>estructurales</a:t>
            </a:r>
            <a:r>
              <a:rPr lang="en-US" dirty="0" smtClean="0"/>
              <a:t> de </a:t>
            </a:r>
            <a:r>
              <a:rPr lang="en-US" dirty="0" err="1" smtClean="0"/>
              <a:t>conflictos</a:t>
            </a:r>
            <a:r>
              <a:rPr lang="en-US" dirty="0" smtClean="0"/>
              <a:t> </a:t>
            </a:r>
            <a:r>
              <a:rPr lang="en-US" dirty="0" err="1" smtClean="0"/>
              <a:t>multipartes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0226" name="Picture 2" descr="C:\Users\FATIMA FR\Desktop\BACK UP PEN EUROSOCIAL\MASC para ARG\VISIBILIDAD\Presentaciones\imagenes para PPT\cabecera-logo-euro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15575</TotalTime>
  <Words>7456</Words>
  <Application>Microsoft Office PowerPoint</Application>
  <PresentationFormat>Presentación en pantalla (4:3)</PresentationFormat>
  <Paragraphs>1150</Paragraphs>
  <Slides>175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175</vt:i4>
      </vt:variant>
    </vt:vector>
  </HeadingPairs>
  <TitlesOfParts>
    <vt:vector size="178" baseType="lpstr">
      <vt:lpstr>Office Theme</vt:lpstr>
      <vt:lpstr>Diseño personalizado</vt:lpstr>
      <vt:lpstr>ClipArt</vt:lpstr>
      <vt:lpstr>Curso de Formación en Facilitación de Conflictos Complejos</vt:lpstr>
      <vt:lpstr>I. Lo básico: el conflicto</vt:lpstr>
      <vt:lpstr>¿Qué es un conflicto?</vt:lpstr>
      <vt:lpstr>Ejercicio 1</vt:lpstr>
      <vt:lpstr>Qué es un conflicto?</vt:lpstr>
      <vt:lpstr>En concreto!</vt:lpstr>
      <vt:lpstr>En concreto!</vt:lpstr>
      <vt:lpstr>Niveles del conflicto</vt:lpstr>
      <vt:lpstr>El conflicto tiene vida propia</vt:lpstr>
      <vt:lpstr>One man band</vt:lpstr>
      <vt:lpstr>Presentación de PowerPoint</vt:lpstr>
      <vt:lpstr>Estilos para enfrentar conflictos</vt:lpstr>
      <vt:lpstr>Cuál estilo es el “mejor” para RC?</vt:lpstr>
      <vt:lpstr>II. Resolución de conflictos</vt:lpstr>
      <vt:lpstr>Grandes escuelas de RC</vt:lpstr>
      <vt:lpstr>Este curso: ecléctico - pragmático</vt:lpstr>
      <vt:lpstr>Qué es resolver un conflicto?</vt:lpstr>
      <vt:lpstr>Aproximaciones y métodos</vt:lpstr>
      <vt:lpstr>Con o sin tercero</vt:lpstr>
      <vt:lpstr>Quién es un mediador / conciliador?</vt:lpstr>
      <vt:lpstr>Mediación / conciliación </vt:lpstr>
      <vt:lpstr>III. Negociación colaborativa o basada en intereses</vt:lpstr>
      <vt:lpstr>Presentación de PowerPoint</vt:lpstr>
      <vt:lpstr>La base de la RC</vt:lpstr>
      <vt:lpstr>Ejercicio: Minicaso</vt:lpstr>
      <vt:lpstr>ABC de la resolución de conflictos</vt:lpstr>
      <vt:lpstr>Necesidades (intereses) de Maslow</vt:lpstr>
      <vt:lpstr>Técnica de identificación de intereses</vt:lpstr>
      <vt:lpstr>Presentación de PowerPoint</vt:lpstr>
      <vt:lpstr>HERRAMIENTAS PARA RC</vt:lpstr>
      <vt:lpstr>Técnicas conceptuales</vt:lpstr>
      <vt:lpstr>Técnicas conceptuales</vt:lpstr>
      <vt:lpstr>Presentación de PowerPoint</vt:lpstr>
      <vt:lpstr>Tipos de intereses</vt:lpstr>
      <vt:lpstr>Pregunta de replanteo</vt:lpstr>
      <vt:lpstr>Las Opciones</vt:lpstr>
      <vt:lpstr>Evaluación de opciones</vt:lpstr>
      <vt:lpstr>Opciones – alternativas?</vt:lpstr>
      <vt:lpstr>ETAPA FINAL: CIERRE</vt:lpstr>
      <vt:lpstr>Presentación de PowerPoint</vt:lpstr>
      <vt:lpstr>IV. Acuerdos</vt:lpstr>
      <vt:lpstr>RC y acuerdos</vt:lpstr>
      <vt:lpstr>Tipos de acuerdos</vt:lpstr>
      <vt:lpstr>Evaluación de los acuerdos</vt:lpstr>
      <vt:lpstr>Verificar</vt:lpstr>
      <vt:lpstr>Buenas prácticas</vt:lpstr>
      <vt:lpstr>Consejos</vt:lpstr>
      <vt:lpstr>V. Conflictos públicos </vt:lpstr>
      <vt:lpstr>Los conflictos públicos</vt:lpstr>
      <vt:lpstr>Características principales</vt:lpstr>
      <vt:lpstr>Oportunidad democrática</vt:lpstr>
      <vt:lpstr>Comparación Paritarios vs complejos</vt:lpstr>
      <vt:lpstr>VI. La dimensión legal</vt:lpstr>
      <vt:lpstr>Ley RAC: sobre Mediación / Conciliación </vt:lpstr>
      <vt:lpstr>Criterios legales básicos (Art. 2)</vt:lpstr>
      <vt:lpstr>Momento uso RAC (Art. 3)</vt:lpstr>
      <vt:lpstr>Mediación / conciliación</vt:lpstr>
      <vt:lpstr>Principios</vt:lpstr>
      <vt:lpstr>Libertad para M / C (Art. 5º)</vt:lpstr>
      <vt:lpstr>Conciliación judicial</vt:lpstr>
      <vt:lpstr>Eficacia acuerdos M / C (Art. 9º)</vt:lpstr>
      <vt:lpstr>Requisitos de acuerdos M/C (Art. 12º)</vt:lpstr>
      <vt:lpstr>Requisitos (cont.)</vt:lpstr>
      <vt:lpstr>Requisitos (cont.)</vt:lpstr>
      <vt:lpstr>Deberes del M / C (Art. 13º)</vt:lpstr>
      <vt:lpstr>Secreto profesional  (Art. 14º)</vt:lpstr>
      <vt:lpstr>Excepciones al secreto profesional</vt:lpstr>
      <vt:lpstr>Documentos públicos (Art. 15)</vt:lpstr>
      <vt:lpstr>Inhabilitación del M / C  (Art. 16º)</vt:lpstr>
      <vt:lpstr>Daños y perjuicios (Art. 17º)</vt:lpstr>
      <vt:lpstr>Marco aplicable?</vt:lpstr>
      <vt:lpstr>Aspectos clave-críticos</vt:lpstr>
      <vt:lpstr>Dilemas Ley RAC-Conflictos Públicos</vt:lpstr>
      <vt:lpstr>VIII. Análisis de conflictos y Diseño de procesos </vt:lpstr>
      <vt:lpstr>Análisis del conflicto</vt:lpstr>
      <vt:lpstr>Tipos de actores</vt:lpstr>
      <vt:lpstr>Fuentes de poder</vt:lpstr>
      <vt:lpstr>Cada conflicto ocupa un diseño  de RC hecho a la medida</vt:lpstr>
      <vt:lpstr>Sistemas de manejos de conflictos</vt:lpstr>
      <vt:lpstr>Principios del diseño</vt:lpstr>
      <vt:lpstr>Diseño de procesos e intervención  </vt:lpstr>
      <vt:lpstr>Procedimiento sugerido (referencial)</vt:lpstr>
      <vt:lpstr>Ejercicio: Traslado de edificio</vt:lpstr>
      <vt:lpstr>Análisis del Ejercicio</vt:lpstr>
      <vt:lpstr>VII. Etica y conflictos públicos</vt:lpstr>
      <vt:lpstr>Aspectos éticos esenciales</vt:lpstr>
      <vt:lpstr>Aspectos éticos esenciales</vt:lpstr>
      <vt:lpstr>IX. Roles en la resolución de conflictos públicos</vt:lpstr>
      <vt:lpstr>Roles en RC públicos</vt:lpstr>
      <vt:lpstr>Facilitación: funciones</vt:lpstr>
      <vt:lpstr>1. Aclaración y comprensión</vt:lpstr>
      <vt:lpstr>2. Discernir valores e intereses</vt:lpstr>
      <vt:lpstr>3. Estimular la búsqueda de opciones</vt:lpstr>
      <vt:lpstr>4. Fortalecer la capacidad de las partes de resolver su problema</vt:lpstr>
      <vt:lpstr>5. Promover que las partes comprendan la perspectiva del otro</vt:lpstr>
      <vt:lpstr>6. Canalizar hacia el diálogo</vt:lpstr>
      <vt:lpstr>7. Ayudar a identificar el terreno en común</vt:lpstr>
      <vt:lpstr>Cofacilitación</vt:lpstr>
      <vt:lpstr>X. Complejidades estructurales de conflictos multipartes</vt:lpstr>
      <vt:lpstr>Eje central en negociaciones complejas - multipartes</vt:lpstr>
      <vt:lpstr>Dinámicas y complejidades estructurales</vt:lpstr>
      <vt:lpstr>1. Negociaciones horizontales o de equipo</vt:lpstr>
      <vt:lpstr>2. Negociaciones verticales</vt:lpstr>
      <vt:lpstr>Representación de intereses: calidad</vt:lpstr>
      <vt:lpstr>3. Negociaciones fuera de la mesa</vt:lpstr>
      <vt:lpstr>4. Negociaciones conciliatorias</vt:lpstr>
      <vt:lpstr>5. Negociaciones autorizadas fuera de la mesa</vt:lpstr>
      <vt:lpstr>6. Presiones e influencias externas</vt:lpstr>
      <vt:lpstr>A título de conclusiones y recomendaciones</vt:lpstr>
      <vt:lpstr>Facilitación multipartes</vt:lpstr>
      <vt:lpstr>Consenso o mayoría</vt:lpstr>
      <vt:lpstr>Cómo lograr consensos?</vt:lpstr>
      <vt:lpstr>Herramientas del Facilitador: no importa si es N o M/C</vt:lpstr>
      <vt:lpstr>7. Uso de la agenda</vt:lpstr>
      <vt:lpstr>8. Anclaje</vt:lpstr>
      <vt:lpstr>9. Fraccionamiento del problema</vt:lpstr>
      <vt:lpstr>10. Quid pro quos</vt:lpstr>
      <vt:lpstr>11. Reuniones privadas (caucus)</vt:lpstr>
      <vt:lpstr>XI. Liderazgo democrático y construcción de la paz</vt:lpstr>
      <vt:lpstr>Liderazgo</vt:lpstr>
      <vt:lpstr>Confianza</vt:lpstr>
      <vt:lpstr>Motivación: necesidad de poder</vt:lpstr>
      <vt:lpstr>Tácticas de influencia</vt:lpstr>
      <vt:lpstr>Uso de las tácticas</vt:lpstr>
      <vt:lpstr>Factores clave del liderazgo</vt:lpstr>
      <vt:lpstr>Justificantes de conducta no ética</vt:lpstr>
      <vt:lpstr>XII. El modelo de intervención de las Casas de Justicia</vt:lpstr>
      <vt:lpstr>Conflictos públicos: nuevo alcance?</vt:lpstr>
      <vt:lpstr>XIII. Formación en resolución de conflictos</vt:lpstr>
      <vt:lpstr>Cómo enseñar a facilitar conflictos?</vt:lpstr>
      <vt:lpstr>Bloques de contrucción de las habilidades</vt:lpstr>
      <vt:lpstr>Teoría triárquica de la inteligencia</vt:lpstr>
      <vt:lpstr>Bloques de contrucción de las habilidades</vt:lpstr>
      <vt:lpstr>Proceso de enseñanza-aprendizaje</vt:lpstr>
      <vt:lpstr>Teorías del aprendizaje</vt:lpstr>
      <vt:lpstr>Aprendizaje significativo</vt:lpstr>
      <vt:lpstr>Proceso de enseñanza-aprendizaje</vt:lpstr>
      <vt:lpstr>Diseño curricular por competencias</vt:lpstr>
      <vt:lpstr>Estructura competencia disciplinar</vt:lpstr>
      <vt:lpstr>Estructura elemento de competencia</vt:lpstr>
      <vt:lpstr>Estructura criterio de desempeño</vt:lpstr>
      <vt:lpstr>Niveles de complejidad (Bloom)</vt:lpstr>
      <vt:lpstr>Evaluación por competencias</vt:lpstr>
      <vt:lpstr>Resumen</vt:lpstr>
      <vt:lpstr>La clave del aprendizaje</vt:lpstr>
      <vt:lpstr>Evaluación</vt:lpstr>
      <vt:lpstr>Formación en resolución de conflictos, negociación, facilitación, mediación, conciliación</vt:lpstr>
      <vt:lpstr>Competencias ciudadanas</vt:lpstr>
      <vt:lpstr>Competencias</vt:lpstr>
      <vt:lpstr>Competencias y habilidades en RC</vt:lpstr>
      <vt:lpstr>Metodologías de enseñanza</vt:lpstr>
      <vt:lpstr>EL RETO!</vt:lpstr>
      <vt:lpstr>Presentación de PowerPoint</vt:lpstr>
      <vt:lpstr>La clave</vt:lpstr>
      <vt:lpstr>Modelo de formación de CJ?</vt:lpstr>
      <vt:lpstr>Fases de la capacitación</vt:lpstr>
      <vt:lpstr>Diseño curricular en RC</vt:lpstr>
      <vt:lpstr>Modelo de agenda (básica)</vt:lpstr>
      <vt:lpstr>Ejercicio: Plan</vt:lpstr>
      <vt:lpstr>Considere</vt:lpstr>
      <vt:lpstr>Presentación de PowerPoint</vt:lpstr>
      <vt:lpstr>Lo “magistral”</vt:lpstr>
      <vt:lpstr>Los ejercicios</vt:lpstr>
      <vt:lpstr>Desarrollo de casos</vt:lpstr>
      <vt:lpstr>Elementos del caso</vt:lpstr>
      <vt:lpstr>Ejercicio 2: diseñe un caso de complejidad media</vt:lpstr>
      <vt:lpstr>Simulaciones (1): Antes</vt:lpstr>
      <vt:lpstr>Simulaciones (2): Durante</vt:lpstr>
      <vt:lpstr>Simulaciones (3): Después</vt:lpstr>
      <vt:lpstr>Técnica “T”</vt:lpstr>
      <vt:lpstr>Factores críticos y retos</vt:lpstr>
      <vt:lpstr>Factores críticos y retos</vt:lpstr>
      <vt:lpstr>Y después del curso?</vt:lpstr>
      <vt:lpstr>Y después del curso?</vt:lpstr>
      <vt:lpstr>A título de resumen y recomendaciones</vt:lpstr>
    </vt:vector>
  </TitlesOfParts>
  <Company>Funpadem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 en facilitación de conflictos complejos</dc:title>
  <dc:creator>Randall Arias</dc:creator>
  <cp:lastModifiedBy>FATIMA FR</cp:lastModifiedBy>
  <cp:revision>546</cp:revision>
  <dcterms:created xsi:type="dcterms:W3CDTF">2014-10-20T23:10:11Z</dcterms:created>
  <dcterms:modified xsi:type="dcterms:W3CDTF">2014-11-06T00:53:22Z</dcterms:modified>
</cp:coreProperties>
</file>